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4610100" cy="3460750"/>
  <p:notesSz cx="4610100" cy="34607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770" y="76375"/>
            <a:ext cx="4364558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7294" y="2670464"/>
            <a:ext cx="3915511" cy="42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295" y="1234011"/>
            <a:ext cx="3075508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482617"/>
            <a:ext cx="3779520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61129" y="3231308"/>
            <a:ext cx="196850" cy="12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media/en/simulation-models/spice-models/LTspice_ShortcutFlyer.pdf?modelType=spice-models" TargetMode="External"/><Relationship Id="rId3" Type="http://schemas.openxmlformats.org/officeDocument/2006/relationships/hyperlink" Target="https://www.analog.com/media/en/simulation-models/spice-models/LTspiceShortcutsForMacOSX.pdf?modelType=spice-models" TargetMode="External"/><Relationship Id="rId4" Type="http://schemas.openxmlformats.org/officeDocument/2006/relationships/hyperlink" Target="https://www.analog.com/media/en/simulation-models/spice-models/LTspiceGettingStartedGuide.pdf?modelType=spice-models" TargetMode="External"/><Relationship Id="rId5" Type="http://schemas.openxmlformats.org/officeDocument/2006/relationships/image" Target="../media/image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1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1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35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t.com/en/amplifiers-and-comparators/ts912.html" TargetMode="External"/><Relationship Id="rId3" Type="http://schemas.openxmlformats.org/officeDocument/2006/relationships/image" Target="../media/image35.jpg"/><Relationship Id="rId4" Type="http://schemas.openxmlformats.org/officeDocument/2006/relationships/image" Target="../media/image3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43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13.jpg"/><Relationship Id="rId4" Type="http://schemas.openxmlformats.org/officeDocument/2006/relationships/image" Target="../media/image43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en/design-center/design-tools-and-calculators/ltspice-simulator.html" TargetMode="External"/><Relationship Id="rId3" Type="http://schemas.openxmlformats.org/officeDocument/2006/relationships/hyperlink" Target="http://ltspice.analog.com/software/LTspice.dmg" TargetMode="External"/><Relationship Id="rId4" Type="http://schemas.openxmlformats.org/officeDocument/2006/relationships/hyperlink" Target="http://ltspice.analog.com/software/LTspiceXVII.exe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pn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-reichelt.de/documents/datenblatt/B400/KTY81-2%23PHI.pdf" TargetMode="External"/><Relationship Id="rId3" Type="http://schemas.openxmlformats.org/officeDocument/2006/relationships/hyperlink" Target="https://www.mikrocontroller.net/attachment/243481/KTY-Philips.pdf" TargetMode="External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0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68.xml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pn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597842"/>
            <a:ext cx="3744595" cy="5492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dirty="0" spc="-40"/>
              <a:t>Labor</a:t>
            </a:r>
            <a:r>
              <a:rPr dirty="0" spc="-35"/>
              <a:t> </a:t>
            </a:r>
            <a:r>
              <a:rPr dirty="0"/>
              <a:t>CAE </a:t>
            </a:r>
            <a:r>
              <a:rPr dirty="0" spc="55"/>
              <a:t>- </a:t>
            </a:r>
            <a:r>
              <a:rPr dirty="0" spc="-40"/>
              <a:t>Einfuehrung</a:t>
            </a:r>
            <a:r>
              <a:rPr dirty="0" spc="-35"/>
              <a:t> </a:t>
            </a:r>
            <a:r>
              <a:rPr dirty="0" spc="-40"/>
              <a:t>in</a:t>
            </a:r>
            <a:r>
              <a:rPr dirty="0" spc="-35"/>
              <a:t> </a:t>
            </a:r>
            <a:r>
              <a:rPr dirty="0" spc="-40"/>
              <a:t>die</a:t>
            </a:r>
            <a:r>
              <a:rPr dirty="0" spc="-35"/>
              <a:t> </a:t>
            </a:r>
            <a:r>
              <a:rPr dirty="0" spc="-25"/>
              <a:t>Simulation </a:t>
            </a:r>
            <a:r>
              <a:rPr dirty="0" spc="-20"/>
              <a:t> </a:t>
            </a:r>
            <a:r>
              <a:rPr dirty="0" spc="-35"/>
              <a:t>elektrischer</a:t>
            </a:r>
            <a:r>
              <a:rPr dirty="0" spc="120"/>
              <a:t> </a:t>
            </a:r>
            <a:r>
              <a:rPr dirty="0" spc="-35"/>
              <a:t>Schaltungen</a:t>
            </a:r>
            <a:r>
              <a:rPr dirty="0" spc="125"/>
              <a:t> </a:t>
            </a:r>
            <a:r>
              <a:rPr dirty="0" spc="25"/>
              <a:t>mit</a:t>
            </a:r>
            <a:r>
              <a:rPr dirty="0" spc="125"/>
              <a:t> </a:t>
            </a:r>
            <a:r>
              <a:rPr dirty="0" spc="-50"/>
              <a:t>LTspice</a:t>
            </a:r>
            <a:r>
              <a:rPr dirty="0" spc="125"/>
              <a:t> </a:t>
            </a:r>
            <a:r>
              <a:rPr dirty="0" spc="75"/>
              <a:t>(6</a:t>
            </a:r>
            <a:r>
              <a:rPr dirty="0" spc="125"/>
              <a:t> </a:t>
            </a:r>
            <a:r>
              <a:rPr dirty="0" spc="70"/>
              <a:t>UE)</a:t>
            </a:r>
          </a:p>
        </p:txBody>
      </p:sp>
      <p:sp>
        <p:nvSpPr>
          <p:cNvPr id="4" name="object 4"/>
          <p:cNvSpPr/>
          <p:nvPr/>
        </p:nvSpPr>
        <p:spPr>
          <a:xfrm>
            <a:off x="359994" y="1390961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47294" y="1630039"/>
            <a:ext cx="203644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100"/>
              </a:spcBef>
            </a:pP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Andreas</a:t>
            </a:r>
            <a:r>
              <a:rPr dirty="0" sz="10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Schaefer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0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Matthias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Holetzko </a:t>
            </a:r>
            <a:r>
              <a:rPr dirty="0" sz="1000" spc="-2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April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2022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Duale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Hochschule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Baden-Wu¨rttemberg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–</a:t>
            </a:r>
            <a:endParaRPr sz="800">
              <a:latin typeface="Arial"/>
              <a:cs typeface="Arial"/>
            </a:endParaRPr>
          </a:p>
          <a:p>
            <a:pPr marL="12700" marR="867410">
              <a:lnSpc>
                <a:spcPct val="113399"/>
              </a:lnSpc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Fakult¨at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Technik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Studiengang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Mechatronik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7578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Nu¨tzliche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Voreinstellungen</a:t>
            </a:r>
            <a:endParaRPr sz="1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214" y="672909"/>
            <a:ext cx="336550" cy="190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7294" y="418221"/>
            <a:ext cx="3750310" cy="88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300"/>
              </a:lnSpc>
              <a:spcBef>
                <a:spcPts val="100"/>
              </a:spcBef>
              <a:tabLst>
                <a:tab pos="3275329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jederzeit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konfiguriert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dirty="0" sz="1100" spc="1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panel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Feld,	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Farbeinstellungen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configure</a:t>
            </a:r>
            <a:r>
              <a:rPr dirty="0" sz="11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colors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).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flexibel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konfigurieren.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52" y="1608404"/>
            <a:ext cx="1980062" cy="13560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547" y="1574896"/>
            <a:ext cx="1259931" cy="13895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69405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5">
                <a:solidFill>
                  <a:srgbClr val="F9F9F9"/>
                </a:solidFill>
              </a:rPr>
              <a:t>Shortkeys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964304" cy="1090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gute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04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HotKeys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Arbeit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deutlich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effektiver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macht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(nachfolgend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Hyperlinks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embedded).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835"/>
              </a:spcBef>
              <a:buChar char="•"/>
              <a:tabLst>
                <a:tab pos="315595" algn="l"/>
              </a:tabLst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Windows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ShortKeys.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35"/>
              </a:spcBef>
              <a:buChar char="•"/>
              <a:tabLst>
                <a:tab pos="3155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ShortKey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40"/>
              </a:spcBef>
              <a:buChar char="•"/>
              <a:tabLst>
                <a:tab pos="3155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LTspice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getting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started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guide.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983" y="1713826"/>
            <a:ext cx="2940050" cy="14890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4620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Nu¨tzliche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Hinweise</a:t>
            </a:r>
            <a:endParaRPr sz="1200"/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35963"/>
            <a:ext cx="370332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241935" indent="-138430">
              <a:lnSpc>
                <a:spcPct val="118000"/>
              </a:lnSpc>
              <a:spcBef>
                <a:spcPts val="10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Zahlenwerte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Dezimalpunkt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statt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Komma </a:t>
            </a:r>
            <a:r>
              <a:rPr dirty="0" sz="1100" spc="-2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eingeben!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3.5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anstatt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3,5!</a:t>
            </a:r>
            <a:endParaRPr sz="1100">
              <a:latin typeface="Arial"/>
              <a:cs typeface="Arial"/>
            </a:endParaRPr>
          </a:p>
          <a:p>
            <a:pPr marL="289560" marR="12827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arbeitet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Knotenpotenzialverfahren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Es </a:t>
            </a:r>
            <a:r>
              <a:rPr dirty="0" sz="1100" spc="-2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 b="1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Bezugsknoten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(Masse,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Ground)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angegeben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sonst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treten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Simulationsfehler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auf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(Achtung:</a:t>
            </a:r>
            <a:r>
              <a:rPr dirty="0" sz="11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Fehlermeldung!).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darauf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korrekten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Suffixe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Einheiten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60006" y="2133269"/>
          <a:ext cx="3981450" cy="607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/>
                <a:gridCol w="417830"/>
                <a:gridCol w="474979"/>
                <a:gridCol w="387985"/>
                <a:gridCol w="398780"/>
                <a:gridCol w="477519"/>
                <a:gridCol w="434975"/>
                <a:gridCol w="424179"/>
                <a:gridCol w="48895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4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Terra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7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Giga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6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Kilo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milli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micro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6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4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pico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3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femto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5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6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4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52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35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3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2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2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−</a:t>
                      </a:r>
                      <a:r>
                        <a:rPr dirty="0" sz="800" spc="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30">
                <a:hlinkClick r:id="rId2" action="ppaction://hlinksldjump"/>
              </a:rPr>
              <a:t>Hands-on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-50">
                <a:hlinkClick r:id="rId2" action="ppaction://hlinksldjump"/>
              </a:rPr>
              <a:t>LTspice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55">
                <a:hlinkClick r:id="rId2" action="ppaction://hlinksldjump"/>
              </a:rPr>
              <a:t>-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-25">
                <a:hlinkClick r:id="rId2" action="ppaction://hlinksldjump"/>
              </a:rPr>
              <a:t>Das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40">
                <a:hlinkClick r:id="rId2" action="ppaction://hlinksldjump"/>
              </a:rPr>
              <a:t>Labor </a:t>
            </a:r>
            <a:r>
              <a:rPr dirty="0" spc="-375"/>
              <a:t> </a:t>
            </a:r>
            <a:r>
              <a:rPr dirty="0" spc="-20">
                <a:hlinkClick r:id="rId2" action="ppaction://hlinksldjump"/>
              </a:rPr>
              <a:t>beginnt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907406"/>
              <a:ext cx="469265" cy="5080"/>
            </a:xfrm>
            <a:custGeom>
              <a:avLst/>
              <a:gdLst/>
              <a:ahLst/>
              <a:cxnLst/>
              <a:rect l="l" t="t" r="r" b="b"/>
              <a:pathLst>
                <a:path w="469265" h="5080">
                  <a:moveTo>
                    <a:pt x="0" y="5060"/>
                  </a:moveTo>
                  <a:lnTo>
                    <a:pt x="0" y="0"/>
                  </a:lnTo>
                  <a:lnTo>
                    <a:pt x="468908" y="0"/>
                  </a:lnTo>
                  <a:lnTo>
                    <a:pt x="46890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06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35">
                <a:solidFill>
                  <a:srgbClr val="F9F9F9"/>
                </a:solidFill>
              </a:rPr>
              <a:t>V</a:t>
            </a:r>
            <a:r>
              <a:rPr dirty="0" sz="1200" spc="-120">
                <a:solidFill>
                  <a:srgbClr val="F9F9F9"/>
                </a:solidFill>
              </a:rPr>
              <a:t>o</a:t>
            </a:r>
            <a:r>
              <a:rPr dirty="0" sz="1200" spc="-65">
                <a:solidFill>
                  <a:srgbClr val="F9F9F9"/>
                </a:solidFill>
              </a:rPr>
              <a:t>rgehens</a:t>
            </a:r>
            <a:r>
              <a:rPr dirty="0" sz="1200" spc="-135">
                <a:solidFill>
                  <a:srgbClr val="F9F9F9"/>
                </a:solidFill>
              </a:rPr>
              <a:t>w</a:t>
            </a:r>
            <a:r>
              <a:rPr dirty="0" sz="1200" spc="-80">
                <a:solidFill>
                  <a:srgbClr val="F9F9F9"/>
                </a:solidFill>
              </a:rPr>
              <a:t>eise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283794" y="471269"/>
            <a:ext cx="4248785" cy="288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403860">
              <a:lnSpc>
                <a:spcPct val="118000"/>
              </a:lnSpc>
              <a:spcBef>
                <a:spcPts val="100"/>
              </a:spcBef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interaktiven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Arbeit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gedacht.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fu¨hren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Aufgabe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L¨osungsansatz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hin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fertigen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1100">
              <a:latin typeface="Arial"/>
              <a:cs typeface="Arial"/>
            </a:endParaRPr>
          </a:p>
          <a:p>
            <a:pPr marL="76200" marR="581660">
              <a:lnSpc>
                <a:spcPct val="118000"/>
              </a:lnSpc>
              <a:spcBef>
                <a:spcPts val="545"/>
              </a:spcBef>
            </a:pP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vor,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strukturiert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bearbeiten.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buFont typeface="Arial"/>
              <a:buAutoNum type="arabicPeriod"/>
              <a:tabLst>
                <a:tab pos="353695" algn="l"/>
              </a:tabLst>
            </a:pP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analysieren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40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Vorgabe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abgleichen</a:t>
            </a:r>
            <a:endParaRPr sz="1100">
              <a:latin typeface="Arial"/>
              <a:cs typeface="Arial"/>
            </a:endParaRPr>
          </a:p>
          <a:p>
            <a:pPr marL="75565" marR="386080">
              <a:lnSpc>
                <a:spcPct val="118000"/>
              </a:lnSpc>
              <a:spcBef>
                <a:spcPts val="844"/>
              </a:spcBef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Problemen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kommen,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bitten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geben!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algn="r" marR="17780">
              <a:lnSpc>
                <a:spcPct val="100000"/>
              </a:lnSpc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41895" y="1429738"/>
            <a:ext cx="81915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400" spc="-8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U</a:t>
            </a:r>
            <a:r>
              <a:rPr dirty="0" baseline="13888" sz="2100" spc="48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¨</a:t>
            </a:r>
            <a:r>
              <a:rPr dirty="0" baseline="13888" sz="2100" spc="-359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bungen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97970"/>
            <a:ext cx="3048635" cy="5080"/>
            <a:chOff x="779995" y="1797970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97970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97970"/>
              <a:ext cx="516255" cy="5080"/>
            </a:xfrm>
            <a:custGeom>
              <a:avLst/>
              <a:gdLst/>
              <a:ahLst/>
              <a:cxnLst/>
              <a:rect l="l" t="t" r="r" b="b"/>
              <a:pathLst>
                <a:path w="516255" h="5080">
                  <a:moveTo>
                    <a:pt x="0" y="5060"/>
                  </a:moveTo>
                  <a:lnTo>
                    <a:pt x="0" y="0"/>
                  </a:lnTo>
                  <a:lnTo>
                    <a:pt x="515836" y="0"/>
                  </a:lnTo>
                  <a:lnTo>
                    <a:pt x="51583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ohmscher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62732"/>
            <a:ext cx="1166410" cy="83813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29881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38358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65841"/>
            <a:ext cx="1166300" cy="6688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9194" y="529639"/>
            <a:ext cx="4152265" cy="26212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314325">
              <a:lnSpc>
                <a:spcPct val="112900"/>
              </a:lnSpc>
              <a:spcBef>
                <a:spcPts val="44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ohmsche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Gesetz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RI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l¨asst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Hilfe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Schaltungsexperimentes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gut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visualisieren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aufbauen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darstellen.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neues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new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schematic)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Dateil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as)</a:t>
            </a:r>
            <a:endParaRPr sz="600">
              <a:latin typeface="Arial"/>
              <a:cs typeface="Arial"/>
            </a:endParaRPr>
          </a:p>
          <a:p>
            <a:pPr marL="1635125" marR="294005" indent="-114300">
              <a:lnSpc>
                <a:spcPts val="630"/>
              </a:lnSpc>
              <a:spcBef>
                <a:spcPts val="480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(voltage)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(resistor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EuropeanResistor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fuer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bekannte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Box-Darstellung)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Masseknoten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Bezugsknoten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3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Arial"/>
              <a:cs typeface="Arial"/>
            </a:endParaRPr>
          </a:p>
          <a:p>
            <a:pPr marL="1635125" marR="1657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1V.</a:t>
            </a:r>
            <a:endParaRPr sz="600">
              <a:latin typeface="Arial"/>
              <a:cs typeface="Arial"/>
            </a:endParaRPr>
          </a:p>
          <a:p>
            <a:pPr marL="1635125" marR="17653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321689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ohmscher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254368"/>
            <a:ext cx="1943953" cy="91216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795515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92932" y="786909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8298" y="786909"/>
            <a:ext cx="178816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29540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o¨ffnet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Arten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Leistungen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52141" y="1303139"/>
            <a:ext cx="1692275" cy="9937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40005">
              <a:lnSpc>
                <a:spcPts val="630"/>
              </a:lnSpc>
              <a:spcBef>
                <a:spcPts val="190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Stromzange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">
              <a:latin typeface="Arial"/>
              <a:cs typeface="Arial"/>
            </a:endParaRPr>
          </a:p>
          <a:p>
            <a:pPr marL="12700" marR="40005">
              <a:lnSpc>
                <a:spcPts val="630"/>
              </a:lnSpc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fahren,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Shift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halten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Leistungsmessanzeige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Spannungsmesser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52141" y="2259665"/>
            <a:ext cx="144462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verfu¨gbaren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8298" y="2312803"/>
            <a:ext cx="1631950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Messtellen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I(R1)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R1.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8091" y="27680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8091" y="28528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91299" y="2737731"/>
            <a:ext cx="3625215" cy="440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liefert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 Beispiel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Wider-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stand.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Probiert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Stelle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gerne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Spannung,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variieren oder weitere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anzueigen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</a:t>
            </a:r>
            <a:r>
              <a:rPr dirty="0" sz="1200" spc="25">
                <a:solidFill>
                  <a:srgbClr val="F9F9F9"/>
                </a:solidFill>
              </a:rPr>
              <a:t>o</a:t>
            </a:r>
            <a:r>
              <a:rPr dirty="0" sz="1200" spc="-60">
                <a:solidFill>
                  <a:srgbClr val="F9F9F9"/>
                </a:solidFill>
              </a:rPr>
              <a:t>de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04"/>
            <a:ext cx="1166323" cy="8392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26847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35324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501804"/>
            <a:ext cx="1166282" cy="6716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09194" y="529639"/>
            <a:ext cx="4106545" cy="2738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160655">
              <a:lnSpc>
                <a:spcPct val="112900"/>
              </a:lnSpc>
              <a:spcBef>
                <a:spcPts val="44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oft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Durchlassspannung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klassifiziert.</a:t>
            </a:r>
            <a:r>
              <a:rPr dirty="0" sz="6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leitend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Leitend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Sie,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fließt.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m¨ochten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herausarbeiten.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414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heraus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84"/>
              </a:spcBef>
              <a:buChar char="•"/>
              <a:tabLst>
                <a:tab pos="1635760" algn="l"/>
              </a:tabLst>
            </a:pPr>
            <a:r>
              <a:rPr dirty="0" sz="600" spc="-1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0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(sucht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2373A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635125" marR="7429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marR="13525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6357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Dafu¨r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erh¨ohen.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wissen,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notwendige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Bereich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600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700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liegen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muss.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mV.</a:t>
            </a:r>
            <a:endParaRPr sz="600">
              <a:latin typeface="Arial"/>
              <a:cs typeface="Arial"/>
            </a:endParaRPr>
          </a:p>
          <a:p>
            <a:pPr marL="1635125" marR="13081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33220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</a:t>
            </a:r>
            <a:r>
              <a:rPr dirty="0" sz="1200" spc="25">
                <a:solidFill>
                  <a:srgbClr val="F9F9F9"/>
                </a:solidFill>
              </a:rPr>
              <a:t>o</a:t>
            </a:r>
            <a:r>
              <a:rPr dirty="0" sz="1200" spc="-60">
                <a:solidFill>
                  <a:srgbClr val="F9F9F9"/>
                </a:solidFill>
              </a:rPr>
              <a:t>de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492"/>
            <a:ext cx="1943813" cy="99774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146200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38298" y="1137594"/>
            <a:ext cx="1727835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7493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I(D1)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091" y="193589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091" y="202067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91299" y="1905602"/>
            <a:ext cx="3625215" cy="67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liefert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Wider-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stand.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Probiert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Spannungsbereich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erhohen.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2901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f¨allt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auf?</a:t>
            </a:r>
            <a:endParaRPr sz="600">
              <a:latin typeface="Arial"/>
              <a:cs typeface="Arial"/>
            </a:endParaRPr>
          </a:p>
          <a:p>
            <a:pPr marL="289560" marR="200025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herleiten,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warum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Vorwiederstand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betreiben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sollte?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2604084"/>
            <a:ext cx="431800" cy="2933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91299" y="2888556"/>
            <a:ext cx="3625850" cy="2762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630"/>
              </a:lnSpc>
              <a:spcBef>
                <a:spcPts val="190"/>
              </a:spcBef>
            </a:pP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Typen variieren.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pick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new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obigen Beispiel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beliebigen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realen entsprechend dem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Modell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Herstellers,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Unterschiede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8945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Introduction</a:t>
            </a:r>
            <a:r>
              <a:rPr dirty="0" sz="1400" spc="10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2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dirty="0" sz="1400" spc="1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5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LTspice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w="0" h="5080">
                  <a:moveTo>
                    <a:pt x="0" y="5060"/>
                  </a:moveTo>
                  <a:lnTo>
                    <a:pt x="0" y="0"/>
                  </a:lnTo>
                  <a:lnTo>
                    <a:pt x="0" y="5060"/>
                  </a:lnTo>
                  <a:close/>
                </a:path>
                <a:path w="0" h="5080">
                  <a:moveTo>
                    <a:pt x="0" y="0"/>
                  </a:moveTo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37"/>
            <a:ext cx="1166406" cy="89451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59994" y="23237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40855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90820"/>
            <a:ext cx="933049" cy="94244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71094" y="529639"/>
            <a:ext cx="4286885" cy="2902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endParaRPr sz="1100">
              <a:latin typeface="Arial"/>
              <a:cs typeface="Arial"/>
            </a:endParaRPr>
          </a:p>
          <a:p>
            <a:pPr marL="88900" marR="415290">
              <a:lnSpc>
                <a:spcPct val="106000"/>
              </a:lnSpc>
              <a:spcBef>
                <a:spcPts val="595"/>
              </a:spcBef>
            </a:pP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44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npn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Transistors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beschreibt 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von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Kollektorstrom </a:t>
            </a:r>
            <a:r>
              <a:rPr dirty="0" baseline="9259" sz="900" spc="-7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5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baseline="9259" sz="900" spc="-23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Kollektor-Emitter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Strecke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1111" sz="750" spc="-30" i="1">
                <a:solidFill>
                  <a:srgbClr val="22373A"/>
                </a:solidFill>
                <a:latin typeface="Arial"/>
                <a:cs typeface="Arial"/>
              </a:rPr>
              <a:t>ce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Kennlinienfeld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 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angegeben.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neuen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673225" marR="31432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current)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dreht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STRG+R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600" spc="-3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npn-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ransis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npn)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673225" marR="208279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npn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anlaog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letzten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wechseln.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1673225" marR="21526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73225" marR="316865" indent="-114300">
              <a:lnSpc>
                <a:spcPct val="91800"/>
              </a:lnSpc>
              <a:spcBef>
                <a:spcPts val="254"/>
              </a:spcBef>
              <a:buChar char="•"/>
              <a:tabLst>
                <a:tab pos="167386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ideal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Stromquelle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(I1)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673225" marR="173355" indent="-114300">
              <a:lnSpc>
                <a:spcPts val="63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100u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ts val="890"/>
              </a:lnSpc>
              <a:buChar char="•"/>
              <a:tabLst>
                <a:tab pos="1673860" algn="l"/>
                <a:tab pos="41275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50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	</a:t>
            </a:r>
            <a:r>
              <a:rPr dirty="0" baseline="3472" sz="1200" spc="-37">
                <a:solidFill>
                  <a:srgbClr val="22373A"/>
                </a:solidFill>
                <a:latin typeface="Arial"/>
                <a:cs typeface="Arial"/>
              </a:rPr>
              <a:t>16</a:t>
            </a:r>
            <a:endParaRPr baseline="3472" sz="1200">
              <a:latin typeface="Arial"/>
              <a:cs typeface="Arial"/>
            </a:endParaRPr>
          </a:p>
          <a:p>
            <a:pPr algn="ctr" marR="751840">
              <a:lnSpc>
                <a:spcPts val="655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85"/>
            <a:ext cx="1943969" cy="11650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293152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192932" y="1284546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8298" y="1284546"/>
            <a:ext cx="150876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016635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091" y="22930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091" y="23778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91299" y="2262776"/>
            <a:ext cx="3625850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simulierten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Basisstrom.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5"/>
              </a:spcBef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 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73943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09194" y="447527"/>
            <a:ext cx="3952240" cy="37846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50800" marR="43180">
              <a:lnSpc>
                <a:spcPts val="650"/>
              </a:lnSpc>
              <a:spcBef>
                <a:spcPts val="17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Basisspannung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1111" sz="750" spc="-7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baseline="-11111" sz="75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herausfinden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wollt,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mu¨sst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anpassen.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82420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906450"/>
            <a:ext cx="1166395" cy="9832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18297" y="1125366"/>
            <a:ext cx="239966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Super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simple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:)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9994" y="197196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9994" y="205673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39015"/>
            <a:ext cx="933049" cy="1071328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0514" y="1941682"/>
            <a:ext cx="3999865" cy="1203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534160" marR="67945" indent="-114300">
              <a:lnSpc>
                <a:spcPts val="630"/>
              </a:lnSpc>
              <a:buChar char="•"/>
              <a:tabLst>
                <a:tab pos="15347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534160" marR="47625" indent="-114300">
              <a:lnSpc>
                <a:spcPct val="91800"/>
              </a:lnSpc>
              <a:spcBef>
                <a:spcPts val="259"/>
              </a:spcBef>
              <a:buChar char="•"/>
              <a:tabLst>
                <a:tab pos="15347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mal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Basis-Emitterspannung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534160" marR="43180" indent="-114300">
              <a:lnSpc>
                <a:spcPts val="630"/>
              </a:lnSpc>
              <a:spcBef>
                <a:spcPts val="200"/>
              </a:spcBef>
              <a:buChar char="•"/>
              <a:tabLst>
                <a:tab pos="1534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V2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650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750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10mV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534160" marR="14732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347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</a:t>
            </a:r>
            <a:r>
              <a:rPr dirty="0" sz="600" spc="135" i="1">
                <a:solidFill>
                  <a:srgbClr val="22373A"/>
                </a:solidFill>
                <a:latin typeface="Times New Roman"/>
                <a:cs typeface="Times New Roman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schematic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329257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60">
                <a:solidFill>
                  <a:srgbClr val="F9F9F9"/>
                </a:solidFill>
              </a:rPr>
              <a:t>NPN-</a:t>
            </a:r>
            <a:r>
              <a:rPr dirty="0" sz="1200" spc="30">
                <a:solidFill>
                  <a:srgbClr val="F9F9F9"/>
                </a:solidFill>
              </a:rPr>
              <a:t>T</a:t>
            </a:r>
            <a:r>
              <a:rPr dirty="0" sz="1200" spc="-60">
                <a:solidFill>
                  <a:srgbClr val="F9F9F9"/>
                </a:solidFill>
              </a:rPr>
              <a:t>ransist</a:t>
            </a:r>
            <a:r>
              <a:rPr dirty="0" sz="1200" spc="-114">
                <a:solidFill>
                  <a:srgbClr val="F9F9F9"/>
                </a:solidFill>
              </a:rPr>
              <a:t>o</a:t>
            </a:r>
            <a:r>
              <a:rPr dirty="0" sz="1200" spc="-25">
                <a:solidFill>
                  <a:srgbClr val="F9F9F9"/>
                </a:solidFill>
              </a:rPr>
              <a:t>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827"/>
            <a:ext cx="1943942" cy="12469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334096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538298" y="1325491"/>
            <a:ext cx="165735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8091" y="23749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28091" y="2459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7799" y="2344679"/>
            <a:ext cx="3752215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75565" marR="68580">
              <a:lnSpc>
                <a:spcPts val="63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simulierte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22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konnt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76200" marR="67945">
              <a:lnSpc>
                <a:spcPts val="630"/>
              </a:lnSpc>
              <a:spcBef>
                <a:spcPts val="5"/>
              </a:spcBef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 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5346"/>
            <a:ext cx="3559175" cy="416559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</a:rPr>
              <a:t>Verst¨arkers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240"/>
              </a:spcBef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Funktionalit¨at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Verst¨arkers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2897" y="1148338"/>
            <a:ext cx="568960" cy="198755"/>
            <a:chOff x="1132897" y="1148338"/>
            <a:chExt cx="568960" cy="198755"/>
          </a:xfrm>
        </p:grpSpPr>
        <p:sp>
          <p:nvSpPr>
            <p:cNvPr id="5" name="object 5"/>
            <p:cNvSpPr/>
            <p:nvPr/>
          </p:nvSpPr>
          <p:spPr>
            <a:xfrm>
              <a:off x="1382703" y="1149291"/>
              <a:ext cx="318770" cy="170180"/>
            </a:xfrm>
            <a:custGeom>
              <a:avLst/>
              <a:gdLst/>
              <a:ahLst/>
              <a:cxnLst/>
              <a:rect l="l" t="t" r="r" b="b"/>
              <a:pathLst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0" y="63000"/>
                  </a:lnTo>
                </a:path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22050" y="31500"/>
                  </a:lnTo>
                </a:path>
                <a:path w="318769" h="170180">
                  <a:moveTo>
                    <a:pt x="22050" y="31500"/>
                  </a:moveTo>
                  <a:lnTo>
                    <a:pt x="22050" y="0"/>
                  </a:lnTo>
                  <a:lnTo>
                    <a:pt x="78750" y="0"/>
                  </a:lnTo>
                </a:path>
                <a:path w="318769" h="170180">
                  <a:moveTo>
                    <a:pt x="179552" y="0"/>
                  </a:moveTo>
                  <a:lnTo>
                    <a:pt x="236252" y="0"/>
                  </a:lnTo>
                  <a:lnTo>
                    <a:pt x="236252" y="53550"/>
                  </a:lnTo>
                </a:path>
                <a:path w="318769" h="170180">
                  <a:moveTo>
                    <a:pt x="236252" y="53550"/>
                  </a:moveTo>
                  <a:lnTo>
                    <a:pt x="236252" y="107100"/>
                  </a:lnTo>
                  <a:lnTo>
                    <a:pt x="277202" y="107100"/>
                  </a:lnTo>
                </a:path>
                <a:path w="318769" h="170180">
                  <a:moveTo>
                    <a:pt x="277202" y="107100"/>
                  </a:moveTo>
                  <a:lnTo>
                    <a:pt x="318153" y="107100"/>
                  </a:lnTo>
                  <a:lnTo>
                    <a:pt x="318153" y="170101"/>
                  </a:lnTo>
                </a:path>
                <a:path w="318769" h="170180">
                  <a:moveTo>
                    <a:pt x="22050" y="151201"/>
                  </a:moveTo>
                  <a:lnTo>
                    <a:pt x="3149" y="151202"/>
                  </a:lnTo>
                  <a:lnTo>
                    <a:pt x="3149" y="17010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36883" y="1168191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0"/>
                  </a:lnTo>
                  <a:lnTo>
                    <a:pt x="0" y="176401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133849" y="1212290"/>
              <a:ext cx="148590" cy="107314"/>
            </a:xfrm>
            <a:custGeom>
              <a:avLst/>
              <a:gdLst/>
              <a:ahLst/>
              <a:cxnLst/>
              <a:rect l="l" t="t" r="r" b="b"/>
              <a:pathLst>
                <a:path w="148590" h="107315">
                  <a:moveTo>
                    <a:pt x="148051" y="0"/>
                  </a:moveTo>
                  <a:lnTo>
                    <a:pt x="126001" y="0"/>
                  </a:lnTo>
                  <a:lnTo>
                    <a:pt x="0" y="0"/>
                  </a:lnTo>
                  <a:lnTo>
                    <a:pt x="0" y="15750"/>
                  </a:lnTo>
                </a:path>
                <a:path w="148590" h="107315">
                  <a:moveTo>
                    <a:pt x="49897" y="24741"/>
                  </a:moveTo>
                  <a:lnTo>
                    <a:pt x="49897" y="82360"/>
                  </a:lnTo>
                </a:path>
                <a:path w="148590" h="107315">
                  <a:moveTo>
                    <a:pt x="0" y="91351"/>
                  </a:moveTo>
                  <a:lnTo>
                    <a:pt x="0" y="107102"/>
                  </a:lnTo>
                  <a:lnTo>
                    <a:pt x="0" y="1071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438946" y="1166377"/>
            <a:ext cx="65405" cy="16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" spc="105" b="1" i="1">
                <a:latin typeface="Arial-BoldItalicMT"/>
                <a:cs typeface="Arial-BoldItalicMT"/>
              </a:rPr>
              <a:t>−</a:t>
            </a:r>
            <a:endParaRPr sz="35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350" spc="90" b="1">
                <a:latin typeface="Arial"/>
                <a:cs typeface="Arial"/>
              </a:rPr>
              <a:t>+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253859" y="1191485"/>
            <a:ext cx="366395" cy="110489"/>
            <a:chOff x="1253859" y="1191485"/>
            <a:chExt cx="366395" cy="110489"/>
          </a:xfrm>
        </p:grpSpPr>
        <p:sp>
          <p:nvSpPr>
            <p:cNvPr id="10" name="object 10"/>
            <p:cNvSpPr/>
            <p:nvPr/>
          </p:nvSpPr>
          <p:spPr>
            <a:xfrm>
              <a:off x="1404753" y="121229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5">
                  <a:moveTo>
                    <a:pt x="0" y="0"/>
                  </a:moveTo>
                  <a:lnTo>
                    <a:pt x="32130" y="0"/>
                  </a:lnTo>
                </a:path>
                <a:path w="214630" h="88265">
                  <a:moveTo>
                    <a:pt x="0" y="88200"/>
                  </a:moveTo>
                  <a:lnTo>
                    <a:pt x="32130" y="88200"/>
                  </a:lnTo>
                </a:path>
                <a:path w="214630" h="88265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80130" y="1193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104343" y="18900"/>
                  </a:moveTo>
                  <a:lnTo>
                    <a:pt x="94024" y="37800"/>
                  </a:lnTo>
                  <a:lnTo>
                    <a:pt x="76929" y="0"/>
                  </a:lnTo>
                  <a:lnTo>
                    <a:pt x="59833" y="37800"/>
                  </a:lnTo>
                  <a:lnTo>
                    <a:pt x="42738" y="0"/>
                  </a:lnTo>
                  <a:lnTo>
                    <a:pt x="25643" y="37800"/>
                  </a:lnTo>
                  <a:lnTo>
                    <a:pt x="8547" y="0"/>
                  </a:lnTo>
                  <a:lnTo>
                    <a:pt x="0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278085" y="1148752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094143" y="1226136"/>
            <a:ext cx="97155" cy="80010"/>
            <a:chOff x="1094143" y="1226136"/>
            <a:chExt cx="97155" cy="80010"/>
          </a:xfrm>
        </p:grpSpPr>
        <p:sp>
          <p:nvSpPr>
            <p:cNvPr id="16" name="object 16"/>
            <p:cNvSpPr/>
            <p:nvPr/>
          </p:nvSpPr>
          <p:spPr>
            <a:xfrm>
              <a:off x="1096048" y="122804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299" y="0"/>
                  </a:ln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299" y="0"/>
                  </a:move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lnTo>
                    <a:pt x="62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2955" y="1235163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113044" y="1128485"/>
            <a:ext cx="453390" cy="243840"/>
            <a:chOff x="1113044" y="1128485"/>
            <a:chExt cx="453390" cy="243840"/>
          </a:xfrm>
        </p:grpSpPr>
        <p:sp>
          <p:nvSpPr>
            <p:cNvPr id="21" name="object 21"/>
            <p:cNvSpPr/>
            <p:nvPr/>
          </p:nvSpPr>
          <p:spPr>
            <a:xfrm>
              <a:off x="1133849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4949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459682" y="1130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0" y="18900"/>
                  </a:moveTo>
                  <a:lnTo>
                    <a:pt x="10319" y="0"/>
                  </a:lnTo>
                  <a:lnTo>
                    <a:pt x="27414" y="37800"/>
                  </a:lnTo>
                  <a:lnTo>
                    <a:pt x="44509" y="0"/>
                  </a:lnTo>
                  <a:lnTo>
                    <a:pt x="61605" y="37800"/>
                  </a:lnTo>
                  <a:lnTo>
                    <a:pt x="78700" y="0"/>
                  </a:lnTo>
                  <a:lnTo>
                    <a:pt x="95795" y="37800"/>
                  </a:lnTo>
                  <a:lnTo>
                    <a:pt x="104343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457632" y="108575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366952" y="1250467"/>
            <a:ext cx="353060" cy="121285"/>
            <a:chOff x="1366952" y="1250467"/>
            <a:chExt cx="353060" cy="121285"/>
          </a:xfrm>
        </p:grpSpPr>
        <p:sp>
          <p:nvSpPr>
            <p:cNvPr id="28" name="object 28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00856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81956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85852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66952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/>
          <p:nvPr/>
        </p:nvSpPr>
        <p:spPr>
          <a:xfrm>
            <a:off x="3437001" y="124540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3036811" y="1114061"/>
            <a:ext cx="64008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0050">
              <a:lnSpc>
                <a:spcPts val="605"/>
              </a:lnSpc>
              <a:spcBef>
                <a:spcPts val="95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38100">
              <a:lnSpc>
                <a:spcPts val="605"/>
              </a:lnSpc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15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baseline="-11111" sz="75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46296" sz="900" spc="3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46296" sz="90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46296" sz="9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215981" y="1175758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(1)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59994" y="21165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dirty="0" spc="-15"/>
              <a:t>Wenn</a:t>
            </a:r>
            <a:r>
              <a:rPr dirty="0" spc="60"/>
              <a:t> </a:t>
            </a:r>
            <a:r>
              <a:rPr dirty="0" spc="-15"/>
              <a:t>man</a:t>
            </a:r>
            <a:r>
              <a:rPr dirty="0" spc="60"/>
              <a:t> </a:t>
            </a:r>
            <a:r>
              <a:rPr dirty="0"/>
              <a:t>nur</a:t>
            </a:r>
            <a:r>
              <a:rPr dirty="0" spc="65"/>
              <a:t> </a:t>
            </a:r>
            <a:r>
              <a:rPr dirty="0" spc="-15"/>
              <a:t>daran</a:t>
            </a:r>
            <a:r>
              <a:rPr dirty="0" spc="60"/>
              <a:t> </a:t>
            </a:r>
            <a:r>
              <a:rPr dirty="0" spc="-10"/>
              <a:t>interessiert</a:t>
            </a:r>
            <a:r>
              <a:rPr dirty="0" spc="60"/>
              <a:t> </a:t>
            </a:r>
            <a:r>
              <a:rPr dirty="0" spc="5"/>
              <a:t>ist</a:t>
            </a:r>
            <a:r>
              <a:rPr dirty="0" spc="65"/>
              <a:t> </a:t>
            </a:r>
            <a:r>
              <a:rPr dirty="0" spc="-15"/>
              <a:t>die</a:t>
            </a:r>
            <a:r>
              <a:rPr dirty="0" spc="60"/>
              <a:t> </a:t>
            </a:r>
            <a:r>
              <a:rPr dirty="0" spc="-25"/>
              <a:t>grunds¨atzliche</a:t>
            </a:r>
            <a:r>
              <a:rPr dirty="0" spc="65"/>
              <a:t> </a:t>
            </a:r>
            <a:r>
              <a:rPr dirty="0" spc="-10"/>
              <a:t>Funktionalit¨at</a:t>
            </a:r>
            <a:r>
              <a:rPr dirty="0" spc="60"/>
              <a:t> </a:t>
            </a:r>
            <a:r>
              <a:rPr dirty="0" spc="-15"/>
              <a:t>einer</a:t>
            </a:r>
            <a:r>
              <a:rPr dirty="0" spc="60"/>
              <a:t> </a:t>
            </a:r>
            <a:r>
              <a:rPr dirty="0" spc="-10"/>
              <a:t>Schaltung</a:t>
            </a:r>
            <a:r>
              <a:rPr dirty="0" spc="65"/>
              <a:t> </a:t>
            </a:r>
            <a:r>
              <a:rPr dirty="0" spc="-20"/>
              <a:t>zu</a:t>
            </a:r>
            <a:r>
              <a:rPr dirty="0" spc="60"/>
              <a:t> </a:t>
            </a:r>
            <a:r>
              <a:rPr dirty="0" spc="-10"/>
              <a:t>verifizieren,</a:t>
            </a:r>
            <a:r>
              <a:rPr dirty="0" spc="60"/>
              <a:t> </a:t>
            </a:r>
            <a:r>
              <a:rPr dirty="0" spc="-15"/>
              <a:t>kann</a:t>
            </a:r>
            <a:r>
              <a:rPr dirty="0" spc="65"/>
              <a:t> </a:t>
            </a:r>
            <a:r>
              <a:rPr dirty="0" spc="-15"/>
              <a:t>man </a:t>
            </a:r>
            <a:r>
              <a:rPr dirty="0" spc="-155"/>
              <a:t> </a:t>
            </a:r>
            <a:r>
              <a:rPr dirty="0" spc="-20"/>
              <a:t>ideale</a:t>
            </a:r>
            <a:r>
              <a:rPr dirty="0" spc="-15"/>
              <a:t> Bauelemente</a:t>
            </a:r>
            <a:r>
              <a:rPr dirty="0" spc="-10"/>
              <a:t> </a:t>
            </a:r>
            <a:r>
              <a:rPr dirty="0" spc="-35"/>
              <a:t>aus</a:t>
            </a:r>
            <a:r>
              <a:rPr dirty="0" spc="-30"/>
              <a:t> </a:t>
            </a:r>
            <a:r>
              <a:rPr dirty="0" spc="-15"/>
              <a:t>der</a:t>
            </a:r>
            <a:r>
              <a:rPr dirty="0" spc="-10"/>
              <a:t> </a:t>
            </a:r>
            <a:r>
              <a:rPr dirty="0" spc="-15"/>
              <a:t>LTspice</a:t>
            </a:r>
            <a:r>
              <a:rPr dirty="0" spc="-10"/>
              <a:t> </a:t>
            </a:r>
            <a:r>
              <a:rPr dirty="0" spc="5"/>
              <a:t>Bibliothek </a:t>
            </a:r>
            <a:r>
              <a:rPr dirty="0" spc="-20"/>
              <a:t>verwenden.</a:t>
            </a:r>
            <a:r>
              <a:rPr dirty="0" spc="-15"/>
              <a:t> </a:t>
            </a:r>
            <a:r>
              <a:rPr dirty="0" spc="-5"/>
              <a:t>Wie </a:t>
            </a:r>
            <a:r>
              <a:rPr dirty="0" spc="10"/>
              <a:t>im </a:t>
            </a:r>
            <a:r>
              <a:rPr dirty="0" spc="-15"/>
              <a:t>obigen</a:t>
            </a:r>
            <a:r>
              <a:rPr dirty="0" spc="-10"/>
              <a:t> </a:t>
            </a:r>
            <a:r>
              <a:rPr dirty="0" spc="-15"/>
              <a:t>Beispiel</a:t>
            </a:r>
            <a:r>
              <a:rPr dirty="0" spc="-10"/>
              <a:t> </a:t>
            </a:r>
            <a:r>
              <a:rPr dirty="0" spc="5"/>
              <a:t>benotigt </a:t>
            </a:r>
            <a:r>
              <a:rPr dirty="0"/>
              <a:t>z.B. </a:t>
            </a:r>
            <a:r>
              <a:rPr dirty="0" spc="-15"/>
              <a:t>der </a:t>
            </a:r>
            <a:r>
              <a:rPr dirty="0" spc="-10"/>
              <a:t> </a:t>
            </a:r>
            <a:r>
              <a:rPr dirty="0" spc="-20"/>
              <a:t>Operationsverst¨arker</a:t>
            </a:r>
            <a:r>
              <a:rPr dirty="0" spc="-15"/>
              <a:t> </a:t>
            </a:r>
            <a:r>
              <a:rPr dirty="0" spc="-20"/>
              <a:t>entgegen</a:t>
            </a:r>
            <a:r>
              <a:rPr dirty="0" spc="-15"/>
              <a:t> der</a:t>
            </a:r>
            <a:r>
              <a:rPr dirty="0" spc="-10"/>
              <a:t> </a:t>
            </a:r>
            <a:r>
              <a:rPr dirty="0" spc="-20"/>
              <a:t>Realit¨at</a:t>
            </a:r>
            <a:r>
              <a:rPr dirty="0" spc="-15"/>
              <a:t> dann</a:t>
            </a:r>
            <a:r>
              <a:rPr dirty="0" spc="-10"/>
              <a:t> </a:t>
            </a:r>
            <a:r>
              <a:rPr dirty="0" spc="-25"/>
              <a:t>keine</a:t>
            </a:r>
            <a:r>
              <a:rPr dirty="0" spc="-20"/>
              <a:t> Spannungsversorgung.</a:t>
            </a:r>
            <a:r>
              <a:rPr dirty="0" spc="-15"/>
              <a:t> </a:t>
            </a:r>
            <a:r>
              <a:rPr dirty="0" spc="-55"/>
              <a:t>Fu¨r</a:t>
            </a:r>
            <a:r>
              <a:rPr dirty="0" spc="-50"/>
              <a:t> </a:t>
            </a:r>
            <a:r>
              <a:rPr dirty="0" spc="-20"/>
              <a:t>einen</a:t>
            </a:r>
            <a:r>
              <a:rPr dirty="0" spc="-15"/>
              <a:t> </a:t>
            </a:r>
            <a:r>
              <a:rPr dirty="0" spc="-20"/>
              <a:t>idealen</a:t>
            </a:r>
            <a:r>
              <a:rPr dirty="0" spc="125"/>
              <a:t> </a:t>
            </a:r>
            <a:r>
              <a:rPr dirty="0" spc="10"/>
              <a:t>OPV </a:t>
            </a:r>
            <a:r>
              <a:rPr dirty="0" spc="5"/>
              <a:t>bietet </a:t>
            </a:r>
            <a:r>
              <a:rPr dirty="0" spc="10"/>
              <a:t> </a:t>
            </a:r>
            <a:r>
              <a:rPr dirty="0" spc="-15"/>
              <a:t>LTspice</a:t>
            </a:r>
            <a:r>
              <a:rPr dirty="0" spc="45"/>
              <a:t> </a:t>
            </a:r>
            <a:r>
              <a:rPr dirty="0" spc="-35"/>
              <a:t>das</a:t>
            </a:r>
            <a:r>
              <a:rPr dirty="0" spc="50"/>
              <a:t> </a:t>
            </a:r>
            <a:r>
              <a:rPr dirty="0" spc="-10"/>
              <a:t>Bauelement</a:t>
            </a:r>
            <a:r>
              <a:rPr dirty="0" spc="45"/>
              <a:t> </a:t>
            </a:r>
            <a:r>
              <a:rPr dirty="0" spc="-30" b="1">
                <a:latin typeface="Arial"/>
                <a:cs typeface="Arial"/>
              </a:rPr>
              <a:t>opamp</a:t>
            </a:r>
            <a:r>
              <a:rPr dirty="0" spc="50" b="1">
                <a:latin typeface="Arial"/>
                <a:cs typeface="Arial"/>
              </a:rPr>
              <a:t> </a:t>
            </a:r>
            <a:r>
              <a:rPr dirty="0" spc="-10"/>
              <a:t>an,</a:t>
            </a:r>
            <a:r>
              <a:rPr dirty="0" spc="45"/>
              <a:t> </a:t>
            </a:r>
            <a:r>
              <a:rPr dirty="0" spc="-30"/>
              <a:t>welches</a:t>
            </a:r>
            <a:r>
              <a:rPr dirty="0" spc="50"/>
              <a:t> </a:t>
            </a:r>
            <a:r>
              <a:rPr dirty="0" spc="5"/>
              <a:t>Ihr</a:t>
            </a:r>
            <a:r>
              <a:rPr dirty="0" spc="50"/>
              <a:t> </a:t>
            </a:r>
            <a:r>
              <a:rPr dirty="0" spc="10"/>
              <a:t>im</a:t>
            </a:r>
            <a:r>
              <a:rPr dirty="0" spc="50"/>
              <a:t> </a:t>
            </a:r>
            <a:r>
              <a:rPr dirty="0"/>
              <a:t>Bauteileditor</a:t>
            </a:r>
            <a:r>
              <a:rPr dirty="0" spc="45"/>
              <a:t> </a:t>
            </a:r>
            <a:r>
              <a:rPr dirty="0" spc="5"/>
              <a:t>findet</a:t>
            </a:r>
            <a:r>
              <a:rPr dirty="0" spc="50"/>
              <a:t> </a:t>
            </a:r>
            <a:r>
              <a:rPr dirty="0" spc="5"/>
              <a:t>direkt</a:t>
            </a:r>
            <a:r>
              <a:rPr dirty="0" spc="50"/>
              <a:t> </a:t>
            </a:r>
            <a:r>
              <a:rPr dirty="0" spc="-50"/>
              <a:t>u¨ber</a:t>
            </a:r>
            <a:r>
              <a:rPr dirty="0" spc="50"/>
              <a:t> </a:t>
            </a:r>
            <a:r>
              <a:rPr dirty="0" spc="-15"/>
              <a:t>die</a:t>
            </a:r>
            <a:r>
              <a:rPr dirty="0" spc="50"/>
              <a:t> </a:t>
            </a:r>
            <a:r>
              <a:rPr dirty="0" spc="-30"/>
              <a:t>Suche</a:t>
            </a:r>
            <a:r>
              <a:rPr dirty="0" spc="45"/>
              <a:t> </a:t>
            </a:r>
            <a:r>
              <a:rPr dirty="0" spc="5"/>
              <a:t>findet.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-10" b="1">
                <a:latin typeface="Arial"/>
                <a:cs typeface="Arial"/>
              </a:rPr>
              <a:t>Wichtig:</a:t>
            </a:r>
            <a:r>
              <a:rPr dirty="0" spc="114" b="1">
                <a:latin typeface="Arial"/>
                <a:cs typeface="Arial"/>
              </a:rPr>
              <a:t> </a:t>
            </a:r>
            <a:r>
              <a:rPr dirty="0" spc="5"/>
              <a:t>Ihr</a:t>
            </a:r>
            <a:r>
              <a:rPr dirty="0" spc="50"/>
              <a:t> </a:t>
            </a:r>
            <a:r>
              <a:rPr dirty="0" spc="-45"/>
              <a:t>mu¨sst</a:t>
            </a:r>
            <a:r>
              <a:rPr dirty="0" spc="50"/>
              <a:t> </a:t>
            </a:r>
            <a:r>
              <a:rPr dirty="0" spc="-25"/>
              <a:t>als</a:t>
            </a:r>
            <a:r>
              <a:rPr dirty="0" spc="50"/>
              <a:t> </a:t>
            </a:r>
            <a:r>
              <a:rPr dirty="0" spc="-5"/>
              <a:t>Spice-Direktive</a:t>
            </a:r>
            <a:r>
              <a:rPr dirty="0" spc="50"/>
              <a:t> </a:t>
            </a:r>
            <a:r>
              <a:rPr dirty="0" spc="-10"/>
              <a:t>jedoch</a:t>
            </a:r>
            <a:r>
              <a:rPr dirty="0" spc="50"/>
              <a:t> </a:t>
            </a:r>
            <a:r>
              <a:rPr dirty="0" spc="-10"/>
              <a:t>noch</a:t>
            </a:r>
            <a:r>
              <a:rPr dirty="0" spc="50"/>
              <a:t> </a:t>
            </a:r>
            <a:r>
              <a:rPr dirty="0" spc="-15"/>
              <a:t>ein</a:t>
            </a:r>
            <a:r>
              <a:rPr dirty="0" spc="50"/>
              <a:t> </a:t>
            </a:r>
            <a:r>
              <a:rPr dirty="0" spc="-20"/>
              <a:t>zu</a:t>
            </a:r>
            <a:r>
              <a:rPr dirty="0" spc="50"/>
              <a:t> </a:t>
            </a:r>
            <a:r>
              <a:rPr dirty="0" spc="-25"/>
              <a:t>verwendendes</a:t>
            </a:r>
            <a:r>
              <a:rPr dirty="0" spc="50"/>
              <a:t> </a:t>
            </a:r>
            <a:r>
              <a:rPr dirty="0"/>
              <a:t>Model</a:t>
            </a:r>
            <a:r>
              <a:rPr dirty="0" spc="55"/>
              <a:t> </a:t>
            </a:r>
            <a:r>
              <a:rPr dirty="0" spc="-10"/>
              <a:t>einbinden.</a:t>
            </a:r>
            <a:r>
              <a:rPr dirty="0" spc="114"/>
              <a:t> </a:t>
            </a:r>
            <a:r>
              <a:rPr dirty="0" spc="15"/>
              <a:t>(.lib</a:t>
            </a:r>
            <a:r>
              <a:rPr dirty="0" spc="50"/>
              <a:t> </a:t>
            </a:r>
            <a:r>
              <a:rPr dirty="0" spc="-10"/>
              <a:t>opamp.sub)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/>
          </a:p>
          <a:p>
            <a:pPr marL="88265">
              <a:lnSpc>
                <a:spcPct val="100000"/>
              </a:lnSpc>
            </a:pPr>
            <a:r>
              <a:rPr dirty="0" spc="-25" b="1">
                <a:latin typeface="Arial"/>
                <a:cs typeface="Arial"/>
              </a:rPr>
              <a:t>Erstellung</a:t>
            </a:r>
            <a:r>
              <a:rPr dirty="0" spc="40" b="1">
                <a:latin typeface="Arial"/>
                <a:cs typeface="Arial"/>
              </a:rPr>
              <a:t> </a:t>
            </a:r>
            <a:r>
              <a:rPr dirty="0" spc="-50" b="1">
                <a:latin typeface="Arial"/>
                <a:cs typeface="Arial"/>
              </a:rPr>
              <a:t>des</a:t>
            </a:r>
            <a:r>
              <a:rPr dirty="0" spc="45" b="1">
                <a:latin typeface="Arial"/>
                <a:cs typeface="Arial"/>
              </a:rPr>
              <a:t> </a:t>
            </a:r>
            <a:r>
              <a:rPr dirty="0" spc="-30" b="1">
                <a:latin typeface="Arial"/>
                <a:cs typeface="Arial"/>
              </a:rPr>
              <a:t>Schaltplans</a:t>
            </a:r>
          </a:p>
        </p:txBody>
      </p:sp>
      <p:sp>
        <p:nvSpPr>
          <p:cNvPr id="41" name="object 41"/>
          <p:cNvSpPr/>
          <p:nvPr/>
        </p:nvSpPr>
        <p:spPr>
          <a:xfrm>
            <a:off x="359994" y="220127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2481983"/>
            <a:ext cx="933033" cy="717946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1792897" y="2202351"/>
            <a:ext cx="2620645" cy="120967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5240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o.g.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auf.</a:t>
            </a:r>
            <a:endParaRPr sz="600">
              <a:latin typeface="Arial"/>
              <a:cs typeface="Arial"/>
            </a:endParaRPr>
          </a:p>
          <a:p>
            <a:pPr marL="151765" marR="10287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5240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 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ins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Menu¨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Spannungsquelle.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Signalgenerator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konfigurieren.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Sinus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endParaRPr sz="600">
              <a:latin typeface="Arial"/>
              <a:cs typeface="Arial"/>
            </a:endParaRPr>
          </a:p>
          <a:p>
            <a:pPr marL="151765" marR="16510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524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library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directive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(siehe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.op)</a:t>
            </a:r>
            <a:endParaRPr sz="600">
              <a:latin typeface="Arial"/>
              <a:cs typeface="Arial"/>
            </a:endParaRPr>
          </a:p>
          <a:p>
            <a:pPr marL="151765" marR="12827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24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Funktion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umbennen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ihm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In-/Output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versehen.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Nennt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Ausgang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Times New Roman"/>
                <a:cs typeface="Times New Roman"/>
              </a:rPr>
              <a:t>out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51765" marR="3048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benennt,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liegt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diesem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u¨berall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selbe!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Dadurch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Plan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u¨bersichtlicher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gestalten.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103314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65604"/>
            <a:ext cx="1166323" cy="66411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178304" y="759617"/>
            <a:ext cx="24593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78304" y="812768"/>
            <a:ext cx="2437765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Verst¨arkungsfaktors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78304" y="1154384"/>
            <a:ext cx="245237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ideal kein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Einschwingverhalten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zeigt, starten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Aufzeichnung und simulieren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10ms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10us.</a:t>
            </a:r>
            <a:endParaRPr sz="600">
              <a:latin typeface="Arial"/>
              <a:cs typeface="Arial"/>
            </a:endParaRPr>
          </a:p>
          <a:p>
            <a:pPr algn="just" marL="126364" marR="2159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Best¨atigt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35" i="1">
                <a:solidFill>
                  <a:srgbClr val="22373A"/>
                </a:solidFill>
                <a:latin typeface="Times New Roman"/>
                <a:cs typeface="Times New Roman"/>
              </a:rPr>
              <a:t>OK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Sumlationsansweisung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168203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23214" y="165175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9994" y="176681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1849073"/>
            <a:ext cx="971877" cy="98006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2542" y="2120684"/>
            <a:ext cx="156210" cy="8000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178304" y="2112078"/>
            <a:ext cx="1805939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5367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Eingangsspannung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Messpunkte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8091" y="2971800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28091" y="305657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91299" y="2941503"/>
            <a:ext cx="3458210" cy="282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Erwartungswert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(10)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passt.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67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transient,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nicht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87289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95766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039894"/>
            <a:ext cx="933089" cy="75254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294" y="485477"/>
            <a:ext cx="4000500" cy="123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0970">
              <a:lnSpc>
                <a:spcPct val="112900"/>
              </a:lnSpc>
              <a:spcBef>
                <a:spcPts val="100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gleiche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”nicht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idealen”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verdeutlichen.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597025" marR="162560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5976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Tauscht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gegen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59766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ts val="675"/>
              </a:lnSpc>
              <a:spcBef>
                <a:spcPts val="204"/>
              </a:spcBef>
              <a:buChar char="•"/>
              <a:tabLst>
                <a:tab pos="159766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wirklich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endParaRPr sz="600">
              <a:latin typeface="Arial"/>
              <a:cs typeface="Arial"/>
            </a:endParaRPr>
          </a:p>
          <a:p>
            <a:pPr algn="ctr" marR="18415">
              <a:lnSpc>
                <a:spcPts val="675"/>
              </a:lnSpc>
            </a:pP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+12V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liegen.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59766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+12V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206162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8091" y="21464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91299" y="2031332"/>
            <a:ext cx="3625215" cy="36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selbe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herauskommen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wie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unter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Analyse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Grenzfrequenz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104282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182204"/>
            <a:ext cx="622032" cy="50483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59994" y="1125067"/>
            <a:ext cx="3903979" cy="619125"/>
            <a:chOff x="359994" y="1125067"/>
            <a:chExt cx="3903979" cy="619125"/>
          </a:xfrm>
        </p:grpSpPr>
        <p:sp>
          <p:nvSpPr>
            <p:cNvPr id="6" name="object 6"/>
            <p:cNvSpPr/>
            <p:nvPr/>
          </p:nvSpPr>
          <p:spPr>
            <a:xfrm>
              <a:off x="428091" y="1127594"/>
              <a:ext cx="3752215" cy="0"/>
            </a:xfrm>
            <a:custGeom>
              <a:avLst/>
              <a:gdLst/>
              <a:ahLst/>
              <a:cxnLst/>
              <a:rect l="l" t="t" r="r" b="b"/>
              <a:pathLst>
                <a:path w="3752215" h="0">
                  <a:moveTo>
                    <a:pt x="0" y="0"/>
                  </a:moveTo>
                  <a:lnTo>
                    <a:pt x="3751834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744" y="1168975"/>
              <a:ext cx="621984" cy="53132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59994" y="1741665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96494" y="510291"/>
            <a:ext cx="4015104" cy="131762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3500" marR="55880">
              <a:lnSpc>
                <a:spcPct val="108300"/>
              </a:lnSpc>
              <a:spcBef>
                <a:spcPts val="35"/>
              </a:spcBef>
            </a:pP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Kennzahl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7">
                <a:solidFill>
                  <a:srgbClr val="22373A"/>
                </a:solidFill>
                <a:latin typeface="Arial"/>
                <a:cs typeface="Arial"/>
              </a:rPr>
              <a:t>Tief-/Hochpassfiltern ist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3dB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7" i="1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g </a:t>
            </a:r>
            <a:r>
              <a:rPr dirty="0" baseline="9259" sz="900" spc="7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baseline="9259" sz="9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 kann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22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7">
                <a:solidFill>
                  <a:srgbClr val="22373A"/>
                </a:solidFill>
                <a:latin typeface="Arial"/>
                <a:cs typeface="Arial"/>
              </a:rPr>
              <a:t>analytisch, </a:t>
            </a:r>
            <a:r>
              <a:rPr dirty="0" baseline="9259" sz="900" spc="-23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bietet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genannt.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Bode-Diagramm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logarithmischen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darstellen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grafisch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bestimmen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endParaRPr sz="6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Punkt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heraussucht,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3dB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abgefallen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endParaRPr sz="600">
              <a:latin typeface="Arial"/>
              <a:cs typeface="Arial"/>
            </a:endParaRPr>
          </a:p>
          <a:p>
            <a:pPr marL="207010">
              <a:lnSpc>
                <a:spcPct val="100000"/>
              </a:lnSpc>
              <a:spcBef>
                <a:spcPts val="80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60" b="1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2159635" marR="184785" indent="-114300">
              <a:lnSpc>
                <a:spcPts val="630"/>
              </a:lnSpc>
              <a:spcBef>
                <a:spcPts val="120"/>
              </a:spcBef>
              <a:buChar char="•"/>
              <a:tabLst>
                <a:tab pos="216027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vorherigen </a:t>
            </a:r>
            <a:r>
              <a:rPr dirty="0" sz="600" spc="-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Beispiel!</a:t>
            </a:r>
            <a:endParaRPr sz="600">
              <a:latin typeface="Arial"/>
              <a:cs typeface="Arial"/>
            </a:endParaRPr>
          </a:p>
          <a:p>
            <a:pPr marL="2159635" marR="17970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16027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Wichtig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hierbei,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Hierzu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geht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stellt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Kleinsignal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Verhalten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(AC)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39065">
              <a:lnSpc>
                <a:spcPts val="680"/>
              </a:lnSpc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9994" y="182643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1908677"/>
            <a:ext cx="1632902" cy="131140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2543" y="2247277"/>
            <a:ext cx="156210" cy="8000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898305" y="2238672"/>
            <a:ext cx="1367790" cy="67119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8382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algn="just" marL="126364" marR="8064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solltet ihr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Bode-Diagram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Amplitude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Phase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Analyse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Grenzfrequenz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-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15835"/>
            <a:ext cx="3887765" cy="261655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5540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>
                <a:solidFill>
                  <a:srgbClr val="F9F9F9"/>
                </a:solidFill>
              </a:rPr>
              <a:t>OPV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Schaltungen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nicht-invertierender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Verst¨arker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34594" y="529639"/>
            <a:ext cx="3893820" cy="1046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Anwendung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Kenntnisse</a:t>
            </a:r>
            <a:endParaRPr sz="11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50"/>
              </a:spcBef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Nachfolgend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nicht-invertierenden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buAutoNum type="arabicPeriod"/>
              <a:tabLst>
                <a:tab pos="3028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dimensioniert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so,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Verst¨arkungsfaktor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brung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Versorgungsspannung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+/-12V</a:t>
            </a:r>
            <a:endParaRPr sz="600">
              <a:latin typeface="Arial"/>
              <a:cs typeface="Arial"/>
            </a:endParaRPr>
          </a:p>
          <a:p>
            <a:pPr marL="302260" marR="43180" indent="-132080">
              <a:lnSpc>
                <a:spcPts val="61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eure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nicht-invertierende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transienten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50ms.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10"/>
              </a:lnSpc>
              <a:buAutoNum type="arabicPeriod"/>
              <a:tabLst>
                <a:tab pos="3028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dabei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ausreichend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kleine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20"/>
              </a:lnSpc>
              <a:buAutoNum type="arabicPeriod"/>
              <a:tabLst>
                <a:tab pos="3028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Wechselt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84085" y="1834715"/>
            <a:ext cx="570230" cy="425450"/>
            <a:chOff x="1084085" y="1834715"/>
            <a:chExt cx="570230" cy="425450"/>
          </a:xfrm>
        </p:grpSpPr>
        <p:sp>
          <p:nvSpPr>
            <p:cNvPr id="5" name="object 5"/>
            <p:cNvSpPr/>
            <p:nvPr/>
          </p:nvSpPr>
          <p:spPr>
            <a:xfrm>
              <a:off x="1123791" y="1880721"/>
              <a:ext cx="529590" cy="378460"/>
            </a:xfrm>
            <a:custGeom>
              <a:avLst/>
              <a:gdLst/>
              <a:ahLst/>
              <a:cxnLst/>
              <a:rect l="l" t="t" r="r" b="b"/>
              <a:pathLst>
                <a:path w="529589" h="378460">
                  <a:moveTo>
                    <a:pt x="252003" y="0"/>
                  </a:moveTo>
                  <a:lnTo>
                    <a:pt x="252003" y="0"/>
                  </a:lnTo>
                  <a:lnTo>
                    <a:pt x="126001" y="0"/>
                  </a:lnTo>
                </a:path>
                <a:path w="529589" h="378460">
                  <a:moveTo>
                    <a:pt x="126001" y="0"/>
                  </a:moveTo>
                  <a:lnTo>
                    <a:pt x="0" y="0"/>
                  </a:lnTo>
                  <a:lnTo>
                    <a:pt x="0" y="151201"/>
                  </a:lnTo>
                </a:path>
                <a:path w="529589" h="378460">
                  <a:moveTo>
                    <a:pt x="49897" y="160192"/>
                  </a:moveTo>
                  <a:lnTo>
                    <a:pt x="49897" y="217811"/>
                  </a:lnTo>
                </a:path>
                <a:path w="529589" h="378460">
                  <a:moveTo>
                    <a:pt x="0" y="226803"/>
                  </a:moveTo>
                  <a:lnTo>
                    <a:pt x="0" y="378004"/>
                  </a:lnTo>
                  <a:lnTo>
                    <a:pt x="0" y="378004"/>
                  </a:lnTo>
                </a:path>
                <a:path w="529589" h="378460">
                  <a:moveTo>
                    <a:pt x="252003" y="88200"/>
                  </a:moveTo>
                  <a:lnTo>
                    <a:pt x="252003" y="88200"/>
                  </a:lnTo>
                  <a:lnTo>
                    <a:pt x="252003" y="166951"/>
                  </a:lnTo>
                </a:path>
                <a:path w="529589" h="378460">
                  <a:moveTo>
                    <a:pt x="252003" y="166951"/>
                  </a:moveTo>
                  <a:lnTo>
                    <a:pt x="252003" y="245702"/>
                  </a:lnTo>
                  <a:lnTo>
                    <a:pt x="252003" y="258302"/>
                  </a:lnTo>
                </a:path>
                <a:path w="529589" h="378460">
                  <a:moveTo>
                    <a:pt x="252003" y="359103"/>
                  </a:moveTo>
                  <a:lnTo>
                    <a:pt x="252003" y="371704"/>
                  </a:lnTo>
                </a:path>
                <a:path w="529589" h="378460">
                  <a:moveTo>
                    <a:pt x="466205" y="189002"/>
                  </a:moveTo>
                  <a:lnTo>
                    <a:pt x="466205" y="233102"/>
                  </a:lnTo>
                  <a:lnTo>
                    <a:pt x="359104" y="233102"/>
                  </a:lnTo>
                </a:path>
                <a:path w="529589" h="378460">
                  <a:moveTo>
                    <a:pt x="359104" y="233102"/>
                  </a:moveTo>
                  <a:lnTo>
                    <a:pt x="252003" y="233102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66205" y="88200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97705" y="44100"/>
                  </a:lnTo>
                </a:path>
                <a:path w="529589" h="378460">
                  <a:moveTo>
                    <a:pt x="497705" y="44100"/>
                  </a:moveTo>
                  <a:lnTo>
                    <a:pt x="529206" y="441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407925" y="1836620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176401"/>
                  </a:lnTo>
                  <a:lnTo>
                    <a:pt x="0" y="0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375794" y="188072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4">
                  <a:moveTo>
                    <a:pt x="0" y="88200"/>
                  </a:moveTo>
                  <a:lnTo>
                    <a:pt x="32130" y="88200"/>
                  </a:lnTo>
                </a:path>
                <a:path w="214630" h="88264">
                  <a:moveTo>
                    <a:pt x="0" y="0"/>
                  </a:moveTo>
                  <a:lnTo>
                    <a:pt x="32130" y="0"/>
                  </a:lnTo>
                </a:path>
                <a:path w="214630" h="88264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85990" y="20319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300" y="0"/>
                  </a:ln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300" y="0"/>
                  </a:move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lnTo>
                    <a:pt x="63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152897" y="2039045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02986" y="2135347"/>
            <a:ext cx="294005" cy="175895"/>
            <a:chOff x="1102986" y="2135347"/>
            <a:chExt cx="294005" cy="175895"/>
          </a:xfrm>
        </p:grpSpPr>
        <p:sp>
          <p:nvSpPr>
            <p:cNvPr id="15" name="object 15"/>
            <p:cNvSpPr/>
            <p:nvPr/>
          </p:nvSpPr>
          <p:spPr>
            <a:xfrm>
              <a:off x="1123791" y="22587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4891" y="2296526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56894" y="2137252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280232" y="216143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54989" y="1965245"/>
            <a:ext cx="255904" cy="339725"/>
            <a:chOff x="1354989" y="1965245"/>
            <a:chExt cx="255904" cy="339725"/>
          </a:xfrm>
        </p:grpSpPr>
        <p:sp>
          <p:nvSpPr>
            <p:cNvPr id="20" name="object 20"/>
            <p:cNvSpPr/>
            <p:nvPr/>
          </p:nvSpPr>
          <p:spPr>
            <a:xfrm>
              <a:off x="1375794" y="22524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6894" y="2290225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71096" y="1967150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94433" y="1991333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584072" y="1918896"/>
            <a:ext cx="74930" cy="12065"/>
            <a:chOff x="1584072" y="1918896"/>
            <a:chExt cx="74930" cy="12065"/>
          </a:xfrm>
        </p:grpSpPr>
        <p:sp>
          <p:nvSpPr>
            <p:cNvPr id="25" name="object 25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625191" y="1893690"/>
            <a:ext cx="13335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52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35">
                <a:solidFill>
                  <a:srgbClr val="22373A"/>
                </a:solidFill>
                <a:latin typeface="Times New Roman"/>
                <a:cs typeface="Times New Roman"/>
              </a:rPr>
              <a:t>out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968904" y="2027661"/>
            <a:ext cx="5060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9259" sz="9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500" spc="10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sz="500" spc="1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09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baseline="9259" sz="900" spc="3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2">
                <a:solidFill>
                  <a:srgbClr val="22373A"/>
                </a:solidFill>
                <a:latin typeface="Arial"/>
                <a:cs typeface="Arial"/>
              </a:rPr>
              <a:t>(1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09">
                <a:solidFill>
                  <a:srgbClr val="22373A"/>
                </a:solidFill>
                <a:latin typeface="Arial"/>
                <a:cs typeface="Arial"/>
              </a:rPr>
              <a:t>+</a:t>
            </a:r>
            <a:endParaRPr baseline="9259"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73538" y="208464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3460838" y="1917160"/>
            <a:ext cx="124460" cy="28003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25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3549306" y="2015012"/>
            <a:ext cx="194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22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215981" y="2015012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(2)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47294" y="2439181"/>
            <a:ext cx="3913504" cy="4438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Spoiler!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L¨osungen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Folien.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sind,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nach.</a:t>
            </a:r>
            <a:endParaRPr sz="600">
              <a:latin typeface="Arial"/>
              <a:cs typeface="Arial"/>
            </a:endParaRPr>
          </a:p>
          <a:p>
            <a:pPr marL="12700" marR="144145">
              <a:lnSpc>
                <a:spcPct val="94600"/>
              </a:lnSpc>
              <a:spcBef>
                <a:spcPts val="285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Info!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-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Besonders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Grenzfrequeznen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weitere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Vorlesungzeit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(Filter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h¨ohrerer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Ordnung,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EMV)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hilfreich,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neben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Best¨atigung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Ihrer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Rechenaufgaben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Rechnung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verifizieren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13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Historisches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766202"/>
            <a:ext cx="3892550" cy="19964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Schaltungssimulation</a:t>
            </a:r>
            <a:r>
              <a:rPr dirty="0" sz="11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"/>
              <a:cs typeface="Arial"/>
            </a:endParaRPr>
          </a:p>
          <a:p>
            <a:pPr marL="289560" marR="38798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Programme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elektrischen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Schaltungssimulation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beruhen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Kernel</a:t>
            </a:r>
            <a:endParaRPr sz="1100">
              <a:latin typeface="Arial"/>
              <a:cs typeface="Arial"/>
            </a:endParaRPr>
          </a:p>
          <a:p>
            <a:pPr marL="289560" marR="4826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bedeutet: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Simulation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Program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with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Integrated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Circuit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Emphasis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wurde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1973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University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California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Berkeley.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entwickelt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“open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source”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Software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(kostenlos)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5908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transient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82"/>
            <a:ext cx="3887913" cy="20645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9749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4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30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Grenzfrequenz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56"/>
            <a:ext cx="3887867" cy="2077707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194056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2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Simulation</a:t>
            </a:r>
            <a:r>
              <a:rPr dirty="0" sz="1400" spc="114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vs.</a:t>
            </a:r>
            <a:r>
              <a:rPr dirty="0" sz="1400" spc="28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4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Realit¨at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266190" cy="5080"/>
            </a:xfrm>
            <a:custGeom>
              <a:avLst/>
              <a:gdLst/>
              <a:ahLst/>
              <a:cxnLst/>
              <a:rect l="l" t="t" r="r" b="b"/>
              <a:pathLst>
                <a:path w="1266189" h="5080">
                  <a:moveTo>
                    <a:pt x="0" y="5060"/>
                  </a:moveTo>
                  <a:lnTo>
                    <a:pt x="0" y="0"/>
                  </a:lnTo>
                  <a:lnTo>
                    <a:pt x="1266128" y="0"/>
                  </a:lnTo>
                  <a:lnTo>
                    <a:pt x="1266128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69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5">
                <a:solidFill>
                  <a:srgbClr val="F9F9F9"/>
                </a:solidFill>
              </a:rPr>
              <a:t>Wheatstone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Bridge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871595" cy="14801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Wheatstone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Bridge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Wiederstand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gilt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abgeglichen,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spc="22" i="1">
                <a:solidFill>
                  <a:srgbClr val="22373A"/>
                </a:solidFill>
                <a:latin typeface="Arial"/>
                <a:cs typeface="Arial"/>
              </a:rPr>
              <a:t>AB 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Spannng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anliegt.</a:t>
            </a:r>
            <a:endParaRPr sz="1100">
              <a:latin typeface="Arial"/>
              <a:cs typeface="Arial"/>
            </a:endParaRPr>
          </a:p>
          <a:p>
            <a:pPr marL="38100" marR="47625">
              <a:lnSpc>
                <a:spcPct val="118000"/>
              </a:lnSpc>
              <a:spcBef>
                <a:spcPts val="545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ganz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trivial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(sp¨ater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mehr)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m¨ochten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Stelle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Aufwand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praktischen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Aufbaus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Flexibilit¨at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gegenu¨berstellen.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809814" y="2111706"/>
            <a:ext cx="960119" cy="872490"/>
            <a:chOff x="1809814" y="2111706"/>
            <a:chExt cx="960119" cy="872490"/>
          </a:xfrm>
        </p:grpSpPr>
        <p:sp>
          <p:nvSpPr>
            <p:cNvPr id="5" name="object 5"/>
            <p:cNvSpPr/>
            <p:nvPr/>
          </p:nvSpPr>
          <p:spPr>
            <a:xfrm>
              <a:off x="1850283" y="2118476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45100" y="211329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845100" y="211329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850283" y="258936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811402" y="2511601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82288" y="2818326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664080" y="2485594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62848" y="228111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119193" y="226959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62848" y="271312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119193" y="270159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75517" y="2543711"/>
            <a:ext cx="67945" cy="13970"/>
            <a:chOff x="2275517" y="2543711"/>
            <a:chExt cx="67945" cy="13970"/>
          </a:xfrm>
        </p:grpSpPr>
        <p:sp>
          <p:nvSpPr>
            <p:cNvPr id="17" name="object 17"/>
            <p:cNvSpPr/>
            <p:nvPr/>
          </p:nvSpPr>
          <p:spPr>
            <a:xfrm>
              <a:off x="2277105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277105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331106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31106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327401" y="2489748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707523" y="2543711"/>
            <a:ext cx="67945" cy="13970"/>
            <a:chOff x="2707523" y="2543711"/>
            <a:chExt cx="67945" cy="13970"/>
          </a:xfrm>
        </p:grpSpPr>
        <p:sp>
          <p:nvSpPr>
            <p:cNvPr id="23" name="object 23"/>
            <p:cNvSpPr/>
            <p:nvPr/>
          </p:nvSpPr>
          <p:spPr>
            <a:xfrm>
              <a:off x="2709110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09110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63111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63111" y="254529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759402" y="2476740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94853" y="228111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2551193" y="226959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94853" y="271312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2551193" y="270159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830842" y="2982487"/>
            <a:ext cx="902969" cy="55244"/>
            <a:chOff x="1830842" y="2982487"/>
            <a:chExt cx="902969" cy="55244"/>
          </a:xfrm>
        </p:grpSpPr>
        <p:sp>
          <p:nvSpPr>
            <p:cNvPr id="33" name="object 33"/>
            <p:cNvSpPr/>
            <p:nvPr/>
          </p:nvSpPr>
          <p:spPr>
            <a:xfrm>
              <a:off x="1850283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830842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82288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262847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714294" y="298248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694853" y="302136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8178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 b="1">
                <a:solidFill>
                  <a:srgbClr val="F9F9F9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879850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jetzt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Aufbau 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”live”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analysieren.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Beachtet,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komplexer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einleitenden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schematischen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immer.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58562"/>
            <a:ext cx="1943973" cy="14579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pc="-5"/>
              <a:t>Leitet</a:t>
            </a:r>
            <a:r>
              <a:rPr dirty="0" spc="90"/>
              <a:t> </a:t>
            </a:r>
            <a:r>
              <a:rPr dirty="0" spc="-85"/>
              <a:t>aus</a:t>
            </a:r>
            <a:r>
              <a:rPr dirty="0" spc="85"/>
              <a:t> </a:t>
            </a:r>
            <a:r>
              <a:rPr dirty="0" spc="-50"/>
              <a:t>der</a:t>
            </a:r>
            <a:r>
              <a:rPr dirty="0" spc="85"/>
              <a:t> </a:t>
            </a:r>
            <a:r>
              <a:rPr dirty="0" spc="-75"/>
              <a:t>gemessenen</a:t>
            </a:r>
            <a:r>
              <a:rPr dirty="0" spc="85"/>
              <a:t> </a:t>
            </a:r>
            <a:r>
              <a:rPr dirty="0" spc="-60"/>
              <a:t>Spannung</a:t>
            </a:r>
            <a:r>
              <a:rPr dirty="0" spc="90"/>
              <a:t> </a:t>
            </a:r>
            <a:r>
              <a:rPr dirty="0" spc="-60"/>
              <a:t>den</a:t>
            </a:r>
            <a:r>
              <a:rPr dirty="0" spc="85"/>
              <a:t> </a:t>
            </a:r>
            <a:r>
              <a:rPr dirty="0" spc="-40"/>
              <a:t>Wiederstandswert </a:t>
            </a:r>
            <a:r>
              <a:rPr dirty="0" spc="-290"/>
              <a:t> </a:t>
            </a:r>
            <a:r>
              <a:rPr dirty="0" spc="-30"/>
              <a:t>her.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40">
                <a:hlinkClick r:id="rId2" action="ppaction://hlinksldjump"/>
              </a:rPr>
              <a:t>Verwendung</a:t>
            </a:r>
            <a:r>
              <a:rPr dirty="0" spc="120">
                <a:hlinkClick r:id="rId2" action="ppaction://hlinksldjump"/>
              </a:rPr>
              <a:t> </a:t>
            </a:r>
            <a:r>
              <a:rPr dirty="0" spc="175">
                <a:hlinkClick r:id="rId2" action="ppaction://hlinksldjump"/>
              </a:rPr>
              <a:t>&amp;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15">
                <a:hlinkClick r:id="rId2" action="ppaction://hlinksldjump"/>
              </a:rPr>
              <a:t>Modellierung</a:t>
            </a:r>
            <a:r>
              <a:rPr dirty="0" spc="125">
                <a:hlinkClick r:id="rId2" action="ppaction://hlinksldjump"/>
              </a:rPr>
              <a:t> </a:t>
            </a:r>
            <a:r>
              <a:rPr dirty="0" spc="-30">
                <a:hlinkClick r:id="rId2" action="ppaction://hlinksldjump"/>
              </a:rPr>
              <a:t>realer </a:t>
            </a:r>
            <a:r>
              <a:rPr dirty="0" spc="-375"/>
              <a:t> </a:t>
            </a:r>
            <a:r>
              <a:rPr dirty="0" spc="-10">
                <a:hlinkClick r:id="rId2" action="ppaction://hlinksldjump"/>
              </a:rPr>
              <a:t>Bauteile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907406"/>
              <a:ext cx="1360170" cy="5080"/>
            </a:xfrm>
            <a:custGeom>
              <a:avLst/>
              <a:gdLst/>
              <a:ahLst/>
              <a:cxnLst/>
              <a:rect l="l" t="t" r="r" b="b"/>
              <a:pathLst>
                <a:path w="1360170" h="5080">
                  <a:moveTo>
                    <a:pt x="0" y="5060"/>
                  </a:moveTo>
                  <a:lnTo>
                    <a:pt x="0" y="0"/>
                  </a:lnTo>
                  <a:lnTo>
                    <a:pt x="1359891" y="0"/>
                  </a:lnTo>
                  <a:lnTo>
                    <a:pt x="135989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8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Reale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Bauteile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30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261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6685">
              <a:lnSpc>
                <a:spcPct val="118000"/>
              </a:lnSpc>
              <a:spcBef>
                <a:spcPts val="100"/>
              </a:spcBef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wunderbare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Simulationsumgebung, allerdings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Standardbibliothek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hauseigenen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Bauteile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Linear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Technology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begrenzt.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  <a:spcBef>
                <a:spcPts val="545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Oftmals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notwending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verwenden,</a:t>
            </a:r>
            <a:r>
              <a:rPr dirty="0" sz="1100" spc="1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einfach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verfu¨gbar</a:t>
            </a:r>
            <a:r>
              <a:rPr dirty="0" sz="11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1100" spc="2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Als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Beispiel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dafu¨r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m¨ochten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gerne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einen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Transistor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leicht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beschaffbar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gu¨nstig.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 b="1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1100">
              <a:latin typeface="Arial"/>
              <a:cs typeface="Arial"/>
            </a:endParaRPr>
          </a:p>
          <a:p>
            <a:pPr marL="289560" marR="553720" indent="-177165">
              <a:lnSpc>
                <a:spcPct val="118000"/>
              </a:lnSpc>
              <a:spcBef>
                <a:spcPts val="595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suchen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Internet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11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Herstellers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Bibliothek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3627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TS912</a:t>
            </a:r>
            <a:r>
              <a:rPr dirty="0" sz="1200" spc="8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8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Recherche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719829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8585">
              <a:lnSpc>
                <a:spcPct val="118000"/>
              </a:lnSpc>
              <a:spcBef>
                <a:spcPts val="100"/>
              </a:spcBef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Recherche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Hersteller,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https://www.st.com/en/amplifiers-and-comparators/ts912.html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1352142"/>
            <a:ext cx="3895725" cy="1333500"/>
            <a:chOff x="435914" y="1352142"/>
            <a:chExt cx="3895725" cy="13335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914" y="1663534"/>
              <a:ext cx="1944034" cy="7101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7739" y="1352142"/>
              <a:ext cx="1943874" cy="133294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41478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5">
                <a:solidFill>
                  <a:srgbClr val="F9F9F9"/>
                </a:solidFill>
              </a:rPr>
              <a:t>Subscircuit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1100" spc="2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Text-Datei,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1100" spc="20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kann.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Kopiert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Text-Datei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Endung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.sub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TS912.sub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 speichert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Ordner:</a:t>
            </a:r>
            <a:endParaRPr sz="11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290195" algn="l"/>
              </a:tabLst>
            </a:pP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8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8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15" b="1">
                <a:solidFill>
                  <a:srgbClr val="22373A"/>
                </a:solidFill>
                <a:latin typeface="Arial"/>
                <a:cs typeface="Arial"/>
              </a:rPr>
              <a:t>/</a:t>
            </a:r>
            <a:r>
              <a:rPr dirty="0" sz="8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lib</a:t>
            </a:r>
            <a:r>
              <a:rPr dirty="0" sz="8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15" b="1">
                <a:solidFill>
                  <a:srgbClr val="22373A"/>
                </a:solidFill>
                <a:latin typeface="Arial"/>
                <a:cs typeface="Arial"/>
              </a:rPr>
              <a:t>/</a:t>
            </a:r>
            <a:r>
              <a:rPr dirty="0" sz="8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65" b="1">
                <a:solidFill>
                  <a:srgbClr val="22373A"/>
                </a:solidFill>
                <a:latin typeface="Arial"/>
                <a:cs typeface="Arial"/>
              </a:rPr>
              <a:t>sub</a:t>
            </a:r>
            <a:endParaRPr sz="8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290195" algn="l"/>
              </a:tabLst>
            </a:pP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8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 b="1">
                <a:solidFill>
                  <a:srgbClr val="22373A"/>
                </a:solidFill>
                <a:latin typeface="Arial"/>
                <a:cs typeface="Arial"/>
              </a:rPr>
              <a:t>/Users/”user”/Library/ApplicationSupport/LTspice/lib/sub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73781"/>
            <a:ext cx="1944009" cy="13593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8053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421957" y="498015"/>
            <a:ext cx="3678554" cy="96901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215265" algn="l"/>
              </a:tabLst>
            </a:pPr>
            <a:r>
              <a:rPr dirty="0" sz="1100" spc="-27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2626" sz="1650" spc="-41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2626" sz="1650" spc="-39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New,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ASCII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file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15265" algn="l"/>
              </a:tabLst>
            </a:pP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Kopiert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Inhalt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eures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Modells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1526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.subckt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15265" algn="l"/>
              </a:tabLst>
            </a:pP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”Create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Symbol”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573164"/>
            <a:ext cx="2332720" cy="14032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629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Wie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funktioniert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eine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Simulation?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29765"/>
            <a:ext cx="36334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klassischen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Programm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Eingabe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968" y="1033252"/>
            <a:ext cx="2464067" cy="86627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47294" y="2097694"/>
            <a:ext cx="3789045" cy="1015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repr¨asentiert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Knoten-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Maschenregel,</a:t>
            </a:r>
            <a:endParaRPr sz="1100">
              <a:latin typeface="Arial"/>
              <a:cs typeface="Arial"/>
            </a:endParaRPr>
          </a:p>
          <a:p>
            <a:pPr marL="12700" marR="37465">
              <a:lnSpc>
                <a:spcPct val="118000"/>
              </a:lnSpc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moderne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Simulationsprogramme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bieten</a:t>
            </a:r>
            <a:r>
              <a:rPr dirty="0" sz="11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Nutzer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jedoch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grafische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Bedienoberfl¨ache.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diesem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Labor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verwendete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Programm,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1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827779" cy="121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Zeichentool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kreativ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Wichtig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ist,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Symbol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Attribute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korrekt</a:t>
            </a:r>
            <a:r>
              <a:rPr dirty="0" sz="1100" spc="2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einstellt.</a:t>
            </a:r>
            <a:r>
              <a:rPr dirty="0" sz="11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1100" spc="2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Attribut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(Edit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Attributes)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.Die</a:t>
            </a:r>
            <a:r>
              <a:rPr dirty="0" sz="1100" spc="2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Pin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Nummerierung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u¨bereinstimmen,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Maustate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Pin.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Benamung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Pins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natu¨rlich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¨andern.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52209"/>
            <a:ext cx="2332817" cy="17037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Symbol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2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913504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Zudem </a:t>
            </a:r>
            <a:r>
              <a:rPr dirty="0" sz="1100" spc="-13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1100" spc="-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Bezug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definieren.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setzt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ModelFile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unser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zuvor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gespeichertes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File.</a:t>
            </a:r>
            <a:r>
              <a:rPr dirty="0" sz="11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(TS912.sub)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93226"/>
            <a:ext cx="2332817" cy="197641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030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solidFill>
                  <a:srgbClr val="F9F9F9"/>
                </a:solidFill>
              </a:rPr>
              <a:t>Bauteil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verwenden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29639"/>
            <a:ext cx="3869054" cy="2370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nun: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heruntergeladen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TS912.sub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sub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Ordner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gespeichert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subscircuit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angepasst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verlinkt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(F2)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4">
                <a:solidFill>
                  <a:srgbClr val="22373A"/>
                </a:solidFill>
                <a:latin typeface="Arial"/>
                <a:cs typeface="Arial"/>
              </a:rPr>
              <a:t>Menu¨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AutoGenerated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laden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  <a:p>
            <a:pPr marL="12700" marR="136525">
              <a:lnSpc>
                <a:spcPct val="118000"/>
              </a:lnSpc>
              <a:spcBef>
                <a:spcPts val="545"/>
              </a:spcBef>
            </a:pP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Hint:</a:t>
            </a:r>
            <a:r>
              <a:rPr dirty="0" sz="1100" spc="2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Mac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20" b="1">
                <a:solidFill>
                  <a:srgbClr val="22373A"/>
                </a:solidFill>
                <a:latin typeface="Arial"/>
                <a:cs typeface="Arial"/>
              </a:rPr>
              <a:t>mu¨sst</a:t>
            </a:r>
            <a:r>
              <a:rPr dirty="0" sz="1100" spc="-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einmal </a:t>
            </a:r>
            <a:r>
              <a:rPr dirty="0" sz="1100" spc="-2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neu</a:t>
            </a:r>
            <a:r>
              <a:rPr dirty="0" sz="11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starten.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275844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Projekt</a:t>
            </a:r>
            <a:r>
              <a:rPr dirty="0" sz="1400" spc="1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-</a:t>
            </a:r>
            <a:r>
              <a:rPr dirty="0" sz="1400" spc="114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6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Temperaturmessbru¨cke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1688464" cy="5080"/>
            </a:xfrm>
            <a:custGeom>
              <a:avLst/>
              <a:gdLst/>
              <a:ahLst/>
              <a:cxnLst/>
              <a:rect l="l" t="t" r="r" b="b"/>
              <a:pathLst>
                <a:path w="1688464" h="5080">
                  <a:moveTo>
                    <a:pt x="0" y="5060"/>
                  </a:moveTo>
                  <a:lnTo>
                    <a:pt x="0" y="0"/>
                  </a:lnTo>
                  <a:lnTo>
                    <a:pt x="1688155" y="0"/>
                  </a:lnTo>
                  <a:lnTo>
                    <a:pt x="1688155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7370" y="76375"/>
            <a:ext cx="734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75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-112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-75" b="1">
                <a:solidFill>
                  <a:srgbClr val="F9F9F9"/>
                </a:solidFill>
                <a:latin typeface="Arial"/>
                <a:cs typeface="Arial"/>
              </a:rPr>
              <a:t>berblick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495652"/>
            <a:ext cx="3888070" cy="261620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5509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Vorgehenhensweise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38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98002"/>
            <a:ext cx="3648710" cy="241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diesem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Zeitpunkt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sollten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alle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Lage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sein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DC-,AC-Sweep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transient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durchfu¨hren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zu </a:t>
            </a:r>
            <a:r>
              <a:rPr dirty="0" sz="1100" spc="-2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sollten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grundlegenden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Schematic-Funktionen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(Rotate,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Cut,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1100" spc="1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beherrschen.</a:t>
            </a:r>
            <a:endParaRPr sz="1100">
              <a:latin typeface="Arial"/>
              <a:cs typeface="Arial"/>
            </a:endParaRPr>
          </a:p>
          <a:p>
            <a:pPr marL="12700" marR="6350">
              <a:lnSpc>
                <a:spcPct val="118000"/>
              </a:lnSpc>
              <a:spcBef>
                <a:spcPts val="54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Bruecke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vorgestellten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Bestandteile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Stu¨ck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Stu¨ck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aufbauen.</a:t>
            </a:r>
            <a:r>
              <a:rPr dirty="0" sz="1100" spc="1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beachtet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Folgendes:</a:t>
            </a:r>
            <a:endParaRPr sz="1100">
              <a:latin typeface="Arial"/>
              <a:cs typeface="Arial"/>
            </a:endParaRPr>
          </a:p>
          <a:p>
            <a:pPr algn="just" marL="289560" marR="43180" indent="-177165">
              <a:lnSpc>
                <a:spcPct val="118000"/>
              </a:lnSpc>
              <a:spcBef>
                <a:spcPts val="844"/>
              </a:spcBef>
              <a:buAutoNum type="arabicPeriod"/>
              <a:tabLst>
                <a:tab pos="290195" algn="l"/>
              </a:tabLst>
            </a:pP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Bitte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speichert alle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Zwischenschritte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ab,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Teile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sp¨ater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wiederverwenden</a:t>
            </a:r>
            <a:endParaRPr sz="1100">
              <a:latin typeface="Arial"/>
              <a:cs typeface="Arial"/>
            </a:endParaRPr>
          </a:p>
          <a:p>
            <a:pPr algn="just" marL="289560" marR="11493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Fragen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bitten 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euch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MS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Teams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benachrichtigen,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sodass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euren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Fortschritt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so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gut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m¨oglich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unterstu¨tzen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21894" y="498002"/>
            <a:ext cx="3851910" cy="817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Grundlage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bildet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Wheatstonesche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Brueckenschaltung.</a:t>
            </a:r>
            <a:r>
              <a:rPr dirty="0" sz="1100" spc="1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Wiederholung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findet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unten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Schaltplan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Berechnung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Brueckenspannung.</a:t>
            </a:r>
            <a:r>
              <a:rPr dirty="0" sz="11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spc="22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13728" y="1668166"/>
            <a:ext cx="960119" cy="872490"/>
            <a:chOff x="913728" y="1668166"/>
            <a:chExt cx="960119" cy="872490"/>
          </a:xfrm>
        </p:grpSpPr>
        <p:sp>
          <p:nvSpPr>
            <p:cNvPr id="5" name="object 5"/>
            <p:cNvSpPr/>
            <p:nvPr/>
          </p:nvSpPr>
          <p:spPr>
            <a:xfrm>
              <a:off x="954196" y="1674937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54196" y="214582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15315" y="2068061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86202" y="2374786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767994" y="2042047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66761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223106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66761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223106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379431" y="2100171"/>
            <a:ext cx="67945" cy="13970"/>
            <a:chOff x="1379431" y="2100171"/>
            <a:chExt cx="67945" cy="13970"/>
          </a:xfrm>
        </p:grpSpPr>
        <p:sp>
          <p:nvSpPr>
            <p:cNvPr id="17" name="object 17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431323" y="2046208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811436" y="2100171"/>
            <a:ext cx="67945" cy="13970"/>
            <a:chOff x="1811436" y="2100171"/>
            <a:chExt cx="67945" cy="13970"/>
          </a:xfrm>
        </p:grpSpPr>
        <p:sp>
          <p:nvSpPr>
            <p:cNvPr id="23" name="object 23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863316" y="2033200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798766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655107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98766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655107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34756" y="2538947"/>
            <a:ext cx="902969" cy="55244"/>
            <a:chOff x="934756" y="2538947"/>
            <a:chExt cx="902969" cy="55244"/>
          </a:xfrm>
        </p:grpSpPr>
        <p:sp>
          <p:nvSpPr>
            <p:cNvPr id="33" name="object 33"/>
            <p:cNvSpPr/>
            <p:nvPr/>
          </p:nvSpPr>
          <p:spPr>
            <a:xfrm>
              <a:off x="954196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3475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86202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366761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18207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79876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850197" y="2109758"/>
            <a:ext cx="11557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39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3166656" y="2172915"/>
            <a:ext cx="61023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185" algn="l"/>
                <a:tab pos="563245" algn="l"/>
              </a:tabLst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      </a:t>
            </a:r>
            <a:r>
              <a:rPr dirty="0" sz="5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71025" y="2017628"/>
            <a:ext cx="115062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4485">
              <a:lnSpc>
                <a:spcPts val="605"/>
              </a:lnSpc>
              <a:spcBef>
                <a:spcPts val="95"/>
              </a:spcBef>
            </a:pPr>
            <a:r>
              <a:rPr dirty="0" u="sng" sz="6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dirty="0" u="sng" sz="600" spc="-3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baseline="-11111" sz="750" spc="-13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3</a:t>
            </a:r>
            <a:r>
              <a:rPr dirty="0" u="sng" baseline="-11111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-11111" sz="750" spc="-89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2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sz="60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4</a:t>
            </a:r>
            <a:r>
              <a:rPr dirty="0" u="sng" baseline="-11111" sz="750" spc="-13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-11111" sz="750" spc="-8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baseline="-11111" sz="750">
              <a:latin typeface="Arial"/>
              <a:cs typeface="Arial"/>
            </a:endParaRPr>
          </a:p>
          <a:p>
            <a:pPr marL="38100">
              <a:lnSpc>
                <a:spcPts val="605"/>
              </a:lnSpc>
              <a:tabLst>
                <a:tab pos="219710" algn="l"/>
                <a:tab pos="1045210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	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83102" y="2107345"/>
            <a:ext cx="833755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45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57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R </a:t>
            </a:r>
            <a:r>
              <a:rPr dirty="0" sz="600" spc="1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)(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 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15981" y="207932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(3)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598213"/>
            <a:ext cx="3937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08"/>
            <a:ext cx="1166373" cy="9886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414" y="1498892"/>
            <a:ext cx="156210" cy="8001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18297" y="919346"/>
            <a:ext cx="2433320" cy="68770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Brueckenschaltung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endParaRPr sz="600">
              <a:latin typeface="Arial"/>
              <a:cs typeface="Arial"/>
            </a:endParaRPr>
          </a:p>
          <a:p>
            <a:pPr marL="126364" marR="34925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Analyseart,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Arbeitspunktanalyse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(.op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.op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(oder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cmd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459"/>
              </a:spcBef>
              <a:buChar char="•"/>
              <a:tabLst>
                <a:tab pos="127000" algn="l"/>
                <a:tab pos="7689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	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9994" y="186643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3214" y="1836145"/>
            <a:ext cx="724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19512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2401055"/>
            <a:ext cx="1166376" cy="554488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18297" y="1970983"/>
            <a:ext cx="2553335" cy="13658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Algorithmus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erh¨alt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Namen.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Netlist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Masse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Knotennamen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126364" marR="29337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27000" algn="l"/>
              </a:tabLst>
            </a:pP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Wird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explizit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(F4)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versehen,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numeriert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aufsteigend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(N001,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N002,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Reihe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Schema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Knoten1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Knoten2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&lt;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Bauteilwert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R2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vergeben)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(Masse)</a:t>
            </a:r>
            <a:endParaRPr sz="600">
              <a:latin typeface="Arial"/>
              <a:cs typeface="Arial"/>
            </a:endParaRPr>
          </a:p>
          <a:p>
            <a:pPr marL="126364" marR="2413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270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unten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links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Name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40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Messbru¨cke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30"/>
            <a:ext cx="1166394" cy="8969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14311"/>
            <a:ext cx="1166385" cy="92755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23214" y="598213"/>
            <a:ext cx="3978910" cy="1414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  <a:spcBef>
                <a:spcPts val="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abzulesen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mehrere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M¨oglichkeiten.</a:t>
            </a:r>
            <a:endParaRPr sz="600">
              <a:latin typeface="Arial"/>
              <a:cs typeface="Arial"/>
            </a:endParaRPr>
          </a:p>
          <a:p>
            <a:pPr marL="1521460" marR="12700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5220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euch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log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lassen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sollte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Start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erscheinen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0"/>
              </a:spcBef>
              <a:buChar char="•"/>
              <a:tabLst>
                <a:tab pos="15220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gewu¨nschten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zweimal</a:t>
            </a:r>
            <a:endParaRPr sz="600">
              <a:latin typeface="Arial"/>
              <a:cs typeface="Arial"/>
            </a:endParaRPr>
          </a:p>
          <a:p>
            <a:pPr algn="ctr" marR="61849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anklicken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V(KNOTENNAME)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beschreib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I(BAUTEILNAME)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hindurch</a:t>
            </a:r>
            <a:endParaRPr sz="600">
              <a:latin typeface="Arial"/>
              <a:cs typeface="Arial"/>
            </a:endParaRPr>
          </a:p>
          <a:p>
            <a:pPr marL="1521460" marR="6540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5220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¨offnet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frei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k¨onnt.</a:t>
            </a:r>
            <a:endParaRPr sz="600">
              <a:latin typeface="Arial"/>
              <a:cs typeface="Arial"/>
            </a:endParaRPr>
          </a:p>
          <a:p>
            <a:pPr algn="just" marL="1243965" marR="5080">
              <a:lnSpc>
                <a:spcPts val="630"/>
              </a:lnSpc>
              <a:spcBef>
                <a:spcPts val="47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Potentiale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Str¨ome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Verlustleistung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anzeigen. Per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Knotenspannungswert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Display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Menu¨.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9899" y="2125657"/>
            <a:ext cx="2177085" cy="125829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1446530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Messprinzip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2380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403932" y="885004"/>
            <a:ext cx="882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31580" y="823308"/>
            <a:ext cx="4267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89560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1496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76229" y="88500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(4)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6237" y="1109540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(5)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899" y="950562"/>
            <a:ext cx="3351529" cy="50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05790">
              <a:lnSpc>
                <a:spcPct val="100000"/>
              </a:lnSpc>
              <a:spcBef>
                <a:spcPts val="95"/>
              </a:spcBef>
              <a:tabLst>
                <a:tab pos="845185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baseline="-11111" sz="750">
              <a:latin typeface="Arial"/>
              <a:cs typeface="Arial"/>
            </a:endParaRPr>
          </a:p>
          <a:p>
            <a:pPr algn="ctr" marL="612140">
              <a:lnSpc>
                <a:spcPct val="100000"/>
              </a:lnSpc>
              <a:spcBef>
                <a:spcPts val="535"/>
              </a:spcBef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15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38100" marR="30480">
              <a:lnSpc>
                <a:spcPts val="630"/>
              </a:lnSpc>
              <a:spcBef>
                <a:spcPts val="58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messen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k¨onnen,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ersetzen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4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PTC.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Ver¨andert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Bru¨cke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ungleich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0.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959687" y="1575842"/>
            <a:ext cx="906144" cy="872490"/>
            <a:chOff x="1959687" y="1575842"/>
            <a:chExt cx="906144" cy="872490"/>
          </a:xfrm>
        </p:grpSpPr>
        <p:sp>
          <p:nvSpPr>
            <p:cNvPr id="14" name="object 14"/>
            <p:cNvSpPr/>
            <p:nvPr/>
          </p:nvSpPr>
          <p:spPr>
            <a:xfrm>
              <a:off x="2000156" y="158261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864235" h="393700">
                  <a:moveTo>
                    <a:pt x="432005" y="0"/>
                  </a:moveTo>
                  <a:lnTo>
                    <a:pt x="864010" y="0"/>
                  </a:lnTo>
                </a:path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864235" h="393700">
                  <a:moveTo>
                    <a:pt x="432005" y="0"/>
                  </a:moveTo>
                  <a:lnTo>
                    <a:pt x="432005" y="108001"/>
                  </a:lnTo>
                </a:path>
                <a:path w="864235" h="393700">
                  <a:moveTo>
                    <a:pt x="864010" y="0"/>
                  </a:moveTo>
                  <a:lnTo>
                    <a:pt x="864010" y="108001"/>
                  </a:lnTo>
                </a:path>
                <a:path w="864235" h="393700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864235" h="393700">
                  <a:moveTo>
                    <a:pt x="432005" y="267843"/>
                  </a:moveTo>
                  <a:lnTo>
                    <a:pt x="432005" y="324003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000156" y="2053499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961274" y="1975737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855467" y="1975704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12720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309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402839" y="2121032"/>
            <a:ext cx="59055" cy="219710"/>
            <a:chOff x="2402839" y="2121032"/>
            <a:chExt cx="59055" cy="219710"/>
          </a:xfrm>
        </p:grpSpPr>
        <p:sp>
          <p:nvSpPr>
            <p:cNvPr id="23" name="object 23"/>
            <p:cNvSpPr/>
            <p:nvPr/>
          </p:nvSpPr>
          <p:spPr>
            <a:xfrm>
              <a:off x="2432161" y="21226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5">
                  <a:moveTo>
                    <a:pt x="0" y="0"/>
                  </a:moveTo>
                  <a:lnTo>
                    <a:pt x="0" y="0"/>
                  </a:lnTo>
                  <a:lnTo>
                    <a:pt x="0" y="56160"/>
                  </a:lnTo>
                </a:path>
                <a:path w="0" h="216535">
                  <a:moveTo>
                    <a:pt x="0" y="159842"/>
                  </a:moveTo>
                  <a:lnTo>
                    <a:pt x="0" y="2160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412747" y="2178779"/>
              <a:ext cx="39370" cy="104139"/>
            </a:xfrm>
            <a:custGeom>
              <a:avLst/>
              <a:gdLst/>
              <a:ahLst/>
              <a:cxnLst/>
              <a:rect l="l" t="t" r="r" b="b"/>
              <a:pathLst>
                <a:path w="39369" h="104139">
                  <a:moveTo>
                    <a:pt x="0" y="103682"/>
                  </a:moveTo>
                  <a:lnTo>
                    <a:pt x="0" y="0"/>
                  </a:lnTo>
                  <a:lnTo>
                    <a:pt x="38828" y="0"/>
                  </a:lnTo>
                  <a:lnTo>
                    <a:pt x="38828" y="103682"/>
                  </a:lnTo>
                  <a:lnTo>
                    <a:pt x="0" y="1036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404426" y="2178779"/>
              <a:ext cx="55880" cy="104139"/>
            </a:xfrm>
            <a:custGeom>
              <a:avLst/>
              <a:gdLst/>
              <a:ahLst/>
              <a:cxnLst/>
              <a:rect l="l" t="t" r="r" b="b"/>
              <a:pathLst>
                <a:path w="55880" h="104139">
                  <a:moveTo>
                    <a:pt x="8320" y="103682"/>
                  </a:moveTo>
                  <a:lnTo>
                    <a:pt x="8320" y="0"/>
                  </a:lnTo>
                  <a:lnTo>
                    <a:pt x="47148" y="0"/>
                  </a:lnTo>
                  <a:lnTo>
                    <a:pt x="47148" y="103682"/>
                  </a:lnTo>
                  <a:lnTo>
                    <a:pt x="8320" y="103682"/>
                  </a:lnTo>
                  <a:close/>
                </a:path>
                <a:path w="55880" h="104139">
                  <a:moveTo>
                    <a:pt x="55469" y="103682"/>
                  </a:moveTo>
                  <a:lnTo>
                    <a:pt x="0" y="3110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339984" y="2156752"/>
            <a:ext cx="71120" cy="59690"/>
          </a:xfrm>
          <a:prstGeom prst="rect">
            <a:avLst/>
          </a:prstGeom>
        </p:spPr>
        <p:txBody>
          <a:bodyPr wrap="square" lIns="0" tIns="19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 i="1">
                <a:latin typeface="Arial"/>
                <a:cs typeface="Arial"/>
              </a:rPr>
              <a:t>ϑ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67774" y="2187092"/>
            <a:ext cx="30480" cy="31750"/>
            <a:chOff x="2367774" y="2187092"/>
            <a:chExt cx="30480" cy="31750"/>
          </a:xfrm>
        </p:grpSpPr>
        <p:sp>
          <p:nvSpPr>
            <p:cNvPr id="28" name="object 28"/>
            <p:cNvSpPr/>
            <p:nvPr/>
          </p:nvSpPr>
          <p:spPr>
            <a:xfrm>
              <a:off x="2379921" y="21984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67774" y="2187092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379921" y="22072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67774" y="2195905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27772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425390" y="1689026"/>
            <a:ext cx="494665" cy="759460"/>
            <a:chOff x="2425390" y="1689026"/>
            <a:chExt cx="494665" cy="759460"/>
          </a:xfrm>
        </p:grpSpPr>
        <p:sp>
          <p:nvSpPr>
            <p:cNvPr id="34" name="object 34"/>
            <p:cNvSpPr/>
            <p:nvPr/>
          </p:nvSpPr>
          <p:spPr>
            <a:xfrm>
              <a:off x="2432161" y="1690614"/>
              <a:ext cx="486409" cy="756285"/>
            </a:xfrm>
            <a:custGeom>
              <a:avLst/>
              <a:gdLst/>
              <a:ahLst/>
              <a:cxnLst/>
              <a:rect l="l" t="t" r="r" b="b"/>
              <a:pathLst>
                <a:path w="486410" h="756285">
                  <a:moveTo>
                    <a:pt x="0" y="216002"/>
                  </a:moveTo>
                  <a:lnTo>
                    <a:pt x="0" y="432005"/>
                  </a:lnTo>
                </a:path>
                <a:path w="486410" h="756285">
                  <a:moveTo>
                    <a:pt x="0" y="324004"/>
                  </a:moveTo>
                  <a:lnTo>
                    <a:pt x="0" y="324004"/>
                  </a:lnTo>
                  <a:lnTo>
                    <a:pt x="27000" y="324004"/>
                  </a:lnTo>
                </a:path>
                <a:path w="486410" h="756285">
                  <a:moveTo>
                    <a:pt x="27000" y="324004"/>
                  </a:moveTo>
                  <a:lnTo>
                    <a:pt x="54000" y="324004"/>
                  </a:lnTo>
                </a:path>
                <a:path w="486410" h="756285">
                  <a:moveTo>
                    <a:pt x="432005" y="216002"/>
                  </a:moveTo>
                  <a:lnTo>
                    <a:pt x="432005" y="432005"/>
                  </a:lnTo>
                </a:path>
                <a:path w="486410" h="756285">
                  <a:moveTo>
                    <a:pt x="432005" y="324004"/>
                  </a:moveTo>
                  <a:lnTo>
                    <a:pt x="432005" y="324004"/>
                  </a:lnTo>
                  <a:lnTo>
                    <a:pt x="459005" y="324004"/>
                  </a:lnTo>
                </a:path>
                <a:path w="486410" h="756285">
                  <a:moveTo>
                    <a:pt x="459005" y="324004"/>
                  </a:moveTo>
                  <a:lnTo>
                    <a:pt x="486005" y="324004"/>
                  </a:lnTo>
                </a:path>
                <a:path w="486410" h="756285">
                  <a:moveTo>
                    <a:pt x="432005" y="0"/>
                  </a:moveTo>
                  <a:lnTo>
                    <a:pt x="432005" y="0"/>
                  </a:lnTo>
                  <a:lnTo>
                    <a:pt x="432005" y="56159"/>
                  </a:lnTo>
                </a:path>
                <a:path w="486410" h="756285">
                  <a:moveTo>
                    <a:pt x="432005" y="159842"/>
                  </a:moveTo>
                  <a:lnTo>
                    <a:pt x="432005" y="216002"/>
                  </a:lnTo>
                </a:path>
                <a:path w="486410" h="756285">
                  <a:moveTo>
                    <a:pt x="432005" y="432005"/>
                  </a:moveTo>
                  <a:lnTo>
                    <a:pt x="432005" y="432005"/>
                  </a:lnTo>
                  <a:lnTo>
                    <a:pt x="432005" y="488165"/>
                  </a:lnTo>
                </a:path>
                <a:path w="486410" h="756285">
                  <a:moveTo>
                    <a:pt x="432005" y="591848"/>
                  </a:moveTo>
                  <a:lnTo>
                    <a:pt x="432005" y="648008"/>
                  </a:lnTo>
                </a:path>
                <a:path w="486410" h="756285">
                  <a:moveTo>
                    <a:pt x="0" y="648008"/>
                  </a:moveTo>
                  <a:lnTo>
                    <a:pt x="0" y="756009"/>
                  </a:lnTo>
                </a:path>
                <a:path w="486410" h="756285">
                  <a:moveTo>
                    <a:pt x="432005" y="648008"/>
                  </a:moveTo>
                  <a:lnTo>
                    <a:pt x="432005" y="756009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2465699" y="197597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2857396" y="2007847"/>
            <a:ext cx="67945" cy="13970"/>
            <a:chOff x="2857396" y="2007847"/>
            <a:chExt cx="67945" cy="13970"/>
          </a:xfrm>
        </p:grpSpPr>
        <p:sp>
          <p:nvSpPr>
            <p:cNvPr id="41" name="object 41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897700" y="1977517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844726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2741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3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844726" y="2177261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274180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1980715" y="2446623"/>
            <a:ext cx="902969" cy="55244"/>
            <a:chOff x="1980715" y="2446623"/>
            <a:chExt cx="902969" cy="55244"/>
          </a:xfrm>
        </p:grpSpPr>
        <p:sp>
          <p:nvSpPr>
            <p:cNvPr id="51" name="object 51"/>
            <p:cNvSpPr/>
            <p:nvPr/>
          </p:nvSpPr>
          <p:spPr>
            <a:xfrm>
              <a:off x="2000156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80715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432161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412720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64166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44726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465899" y="2606451"/>
            <a:ext cx="362521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Prinzip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84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0">
                <a:solidFill>
                  <a:srgbClr val="F9F9F9"/>
                </a:solidFill>
              </a:rPr>
              <a:t>Was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ist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Installation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125">
                <a:solidFill>
                  <a:srgbClr val="F9F9F9"/>
                </a:solidFill>
              </a:rPr>
              <a:t>&amp;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Features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457643"/>
            <a:ext cx="356235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Punkte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eingebettete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Hyperlinks: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835"/>
              </a:spcBef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Hier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findet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Ihr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alle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Infos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vom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Hersteller,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analog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75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devices</a:t>
            </a:r>
            <a:endParaRPr sz="1100">
              <a:latin typeface="Arial"/>
              <a:cs typeface="Arial"/>
            </a:endParaRPr>
          </a:p>
          <a:p>
            <a:pPr marL="289560" marR="44386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Installer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fuer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http://ltspice.analog.com/software/LTspice.dmg</a:t>
            </a:r>
            <a:endParaRPr sz="1100">
              <a:latin typeface="Arial"/>
              <a:cs typeface="Arial"/>
            </a:endParaRPr>
          </a:p>
          <a:p>
            <a:pPr marL="289560" marR="24193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Installer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fuer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Windows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http://ltspice.analog.com/software/LTspiceXVII.exe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11141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299" y="581766"/>
            <a:ext cx="3830954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Ansatz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ersetzt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nehmen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zun¨achst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vereinfacht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an,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0C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1.5kΩ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3.5kΩ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erh¨oht.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11961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212" y="1278447"/>
            <a:ext cx="1749507" cy="1723616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59994" y="825377"/>
            <a:ext cx="3903979" cy="568325"/>
            <a:chOff x="359994" y="825377"/>
            <a:chExt cx="3903979" cy="5683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233" y="825377"/>
              <a:ext cx="1049689" cy="5202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9994" y="1390611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359994" y="147538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20" y="1557648"/>
            <a:ext cx="1749486" cy="168142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2089" y="2239772"/>
            <a:ext cx="63500" cy="5588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0873" y="2433345"/>
            <a:ext cx="77470" cy="5969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2340" y="2814269"/>
            <a:ext cx="43179" cy="3555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96210" y="3150755"/>
            <a:ext cx="27939" cy="5588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3214" y="598213"/>
            <a:ext cx="3916045" cy="263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Weisen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buChar char="•"/>
              <a:tabLst>
                <a:tab pos="15220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1522095" algn="l"/>
              </a:tabLst>
            </a:pP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521460">
              <a:lnSpc>
                <a:spcPts val="675"/>
              </a:lnSpc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(Edit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Directive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dru¨ckt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))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705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2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varname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start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stop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step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05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Abh¨angigkeit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RT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Arial"/>
              <a:cs typeface="Arial"/>
            </a:endParaRPr>
          </a:p>
          <a:p>
            <a:pPr lvl="1" marL="2241550" marR="2546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2242185" algn="l"/>
              </a:tabLst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variablen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x-Achse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aufgetragen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19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lassen: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V(A,B)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Knoten)</a:t>
            </a:r>
            <a:endParaRPr sz="600">
              <a:latin typeface="Arial"/>
              <a:cs typeface="Arial"/>
            </a:endParaRPr>
          </a:p>
          <a:p>
            <a:pPr lvl="1" marL="2241550" marR="28194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roten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Messpitze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klickt,</a:t>
            </a:r>
            <a:endParaRPr sz="600">
              <a:latin typeface="Arial"/>
              <a:cs typeface="Arial"/>
            </a:endParaRPr>
          </a:p>
          <a:p>
            <a:pPr lvl="1" marL="2241550" marR="1651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24218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......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erscheinenden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schwarzen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Messpitze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 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zweite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klickt.</a:t>
            </a:r>
            <a:endParaRPr sz="600">
              <a:latin typeface="Arial"/>
              <a:cs typeface="Arial"/>
            </a:endParaRPr>
          </a:p>
          <a:p>
            <a:pPr lvl="1" marL="2241550" marR="571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Maus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Strommesszange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  <a:p>
            <a:pPr lvl="1" marL="2241550" marR="1778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Verlustleistung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werden,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Maus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fahrt,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Shift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Temperatursymbol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 )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variablen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5175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652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21467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visualisieren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auch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beliebige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Formlen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Kennwerte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berechnen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visualisieren.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05" y="977710"/>
            <a:ext cx="3693624" cy="135684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412956"/>
            <a:ext cx="310578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Messwerte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ermitteln,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haben: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baseline="-16666" sz="75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erlustleis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37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45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629158" y="2949885"/>
            <a:ext cx="16484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erifiziert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-6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89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spc="-37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</a:t>
            </a:r>
            <a:endParaRPr baseline="33333" sz="7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9818" y="2996535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22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492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Check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Was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haben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wir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bisher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gelernt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46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529639"/>
            <a:ext cx="3895725" cy="2567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Elemente</a:t>
            </a:r>
            <a:r>
              <a:rPr dirty="0" sz="11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beherrschen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88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Bauteileditors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DC-Sweep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0"/>
              </a:spcBef>
              <a:buChar char="•"/>
              <a:tabLst>
                <a:tab pos="2901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AC-Sweep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marR="5080" indent="-132715">
              <a:lnSpc>
                <a:spcPct val="114599"/>
              </a:lnSpc>
              <a:spcBef>
                <a:spcPts val="20"/>
              </a:spcBef>
              <a:buChar char="•"/>
              <a:tabLst>
                <a:tab pos="567055" algn="l"/>
              </a:tabLst>
            </a:pPr>
            <a:r>
              <a:rPr dirty="0" sz="1000" spc="-7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Kleinsignal </a:t>
            </a:r>
            <a:r>
              <a:rPr dirty="0" sz="1000" spc="-40">
                <a:solidFill>
                  <a:srgbClr val="22373A"/>
                </a:solidFill>
                <a:latin typeface="Arial"/>
                <a:cs typeface="Arial"/>
              </a:rPr>
              <a:t>Verhalten </a:t>
            </a: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10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1000" spc="-75">
                <a:solidFill>
                  <a:srgbClr val="22373A"/>
                </a:solidFill>
                <a:latin typeface="Arial"/>
                <a:cs typeface="Arial"/>
              </a:rPr>
              <a:t>AC-Sweep </a:t>
            </a:r>
            <a:r>
              <a:rPr dirty="0" sz="1000" spc="-2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0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75"/>
              </a:spcBef>
              <a:buChar char="•"/>
              <a:tabLst>
                <a:tab pos="567055" algn="l"/>
              </a:tabLst>
            </a:pP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Grenzefrequenz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2373A"/>
                </a:solidFill>
                <a:latin typeface="Arial"/>
                <a:cs typeface="Arial"/>
              </a:rPr>
              <a:t>Filterschaltung</a:t>
            </a:r>
            <a:r>
              <a:rPr dirty="0" sz="10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10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ermitteln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durchfu¨hren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95"/>
              </a:spcBef>
              <a:buChar char="•"/>
              <a:tabLst>
                <a:tab pos="567055" algn="l"/>
              </a:tabLst>
            </a:pP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r>
              <a:rPr dirty="0" sz="10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70">
                <a:solidFill>
                  <a:srgbClr val="22373A"/>
                </a:solidFill>
                <a:latin typeface="Arial"/>
                <a:cs typeface="Arial"/>
              </a:rPr>
              <a:t>hinzufu¨gen</a:t>
            </a:r>
            <a:r>
              <a:rPr dirty="0" sz="10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80">
                <a:solidFill>
                  <a:srgbClr val="22373A"/>
                </a:solidFill>
                <a:latin typeface="Arial"/>
                <a:cs typeface="Arial"/>
              </a:rPr>
              <a:t>anpassen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einfu¨hren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variieren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002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realer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25">
                <a:solidFill>
                  <a:srgbClr val="F9F9F9"/>
                </a:solidFill>
              </a:rPr>
              <a:t>KTY81-210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34000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091" y="14247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91299" y="518508"/>
            <a:ext cx="3869690" cy="1069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145415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Temperaturfu¨hler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verwenden.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nachzubilden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ben¨otigen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Spezifikation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Sensors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Hersteller-Datenblatt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2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&lt;&lt;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Hyperlink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zum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PDF</a:t>
            </a:r>
            <a:r>
              <a:rPr dirty="0" sz="600" spc="14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&gt;&gt;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Hersteller-Formelreferenz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&lt;&lt;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Hyperlink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zum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PDF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&gt;&gt;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enth¨alt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Tabelle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Widerstandswerte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9920" y="1686509"/>
            <a:ext cx="933450" cy="1609090"/>
            <a:chOff x="579920" y="1686509"/>
            <a:chExt cx="933450" cy="160909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920" y="1686509"/>
              <a:ext cx="933103" cy="3184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920" y="2017612"/>
              <a:ext cx="933153" cy="127779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0192" y="1652078"/>
            <a:ext cx="1224697" cy="1677747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Approximation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3533775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Verhaltens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42005" y="828861"/>
            <a:ext cx="55816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6570" algn="l"/>
              </a:tabLst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2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6791" y="892349"/>
            <a:ext cx="212661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7335" algn="l"/>
                <a:tab pos="872490" algn="l"/>
                <a:tab pos="1452245" algn="l"/>
                <a:tab pos="2071370" algn="l"/>
              </a:tabLst>
            </a:pPr>
            <a:r>
              <a:rPr dirty="0" baseline="5555" sz="750" spc="82" i="1">
                <a:solidFill>
                  <a:srgbClr val="22373A"/>
                </a:solidFill>
                <a:latin typeface="Arial"/>
                <a:cs typeface="Arial"/>
              </a:rPr>
              <a:t>T	</a:t>
            </a:r>
            <a:r>
              <a:rPr dirty="0" baseline="5555" sz="750" spc="-22" i="1">
                <a:solidFill>
                  <a:srgbClr val="22373A"/>
                </a:solidFill>
                <a:latin typeface="Arial"/>
                <a:cs typeface="Arial"/>
              </a:rPr>
              <a:t>Ref	Ref	Ref	</a:t>
            </a:r>
            <a:r>
              <a:rPr dirty="0" sz="500" spc="1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007" y="854385"/>
            <a:ext cx="2236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-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)]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76231" y="85438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(6)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168854"/>
            <a:ext cx="2332744" cy="1970737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Approximation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75">
                <a:solidFill>
                  <a:srgbClr val="F9F9F9"/>
                </a:solidFill>
              </a:rPr>
              <a:t>eines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50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3914140" cy="36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Genauigkeit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Tabelle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Approximationsformel (Formel 6, 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0)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vergleichen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057010"/>
            <a:ext cx="2332697" cy="146057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199" y="2622555"/>
            <a:ext cx="3989704" cy="4356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43180">
              <a:lnSpc>
                <a:spcPts val="630"/>
              </a:lnSpc>
              <a:spcBef>
                <a:spcPts val="190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 Formel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wissen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i 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vollst¨andig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Effekt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sehen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Ab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60" i="1">
                <a:solidFill>
                  <a:srgbClr val="22373A"/>
                </a:solidFill>
                <a:latin typeface="Arial"/>
                <a:cs typeface="Arial"/>
              </a:rPr>
              <a:t>i 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weicht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ab.</a:t>
            </a:r>
            <a:r>
              <a:rPr dirty="0" sz="600" spc="1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Messbereich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-50C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begrenzen,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25"/>
              </a:spcBef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Schritt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tun.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4220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95">
                <a:solidFill>
                  <a:srgbClr val="F9F9F9"/>
                </a:solidFill>
              </a:rPr>
              <a:t>des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25">
                <a:solidFill>
                  <a:srgbClr val="F9F9F9"/>
                </a:solidFill>
              </a:rPr>
              <a:t>KTY81-210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87898"/>
            <a:ext cx="933053" cy="5747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60002"/>
            <a:ext cx="933058" cy="65068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3199" y="518508"/>
            <a:ext cx="3987165" cy="218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Widerstandsformel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starten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buChar char="•"/>
              <a:tabLst>
                <a:tab pos="1492250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10"/>
              </a:spcBef>
              <a:buChar char="•"/>
              <a:tabLst>
                <a:tab pos="149225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riable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ert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04"/>
              </a:spcBef>
              <a:buChar char="•"/>
              <a:tabLst>
                <a:tab pos="14922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abh¨angig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Steigerung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380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6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0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-16666" sz="750" spc="35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18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18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spc="7" i="1">
                <a:solidFill>
                  <a:srgbClr val="22373A"/>
                </a:solidFill>
                <a:latin typeface="Arial"/>
                <a:cs typeface="Arial"/>
              </a:rPr>
              <a:t>Ref </a:t>
            </a:r>
            <a:r>
              <a:rPr dirty="0" baseline="-16666" sz="750" spc="14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baseline="-16666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6666" sz="750" spc="37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baseline="-16666" sz="750" spc="37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-16666" sz="750" spc="37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baseline="-16666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25)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spc="44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 spc="44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25)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27777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]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ts val="675"/>
              </a:lnSpc>
              <a:spcBef>
                <a:spcPts val="645"/>
              </a:spcBef>
              <a:buChar char="•"/>
              <a:tabLst>
                <a:tab pos="14922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.param</a:t>
            </a:r>
            <a:endParaRPr sz="600">
              <a:latin typeface="Arial"/>
              <a:cs typeface="Arial"/>
            </a:endParaRPr>
          </a:p>
          <a:p>
            <a:pPr algn="ctr" marR="62738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1491615" marR="4318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49225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(nicht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TEMP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globale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Temparatur)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Tempartur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einfu¨hren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ct val="100000"/>
              </a:lnSpc>
              <a:spcBef>
                <a:spcPts val="195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50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295461" y="2747044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spc="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35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06739" y="2700393"/>
            <a:ext cx="13696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-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89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5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spc="6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KT</a:t>
            </a:r>
            <a:r>
              <a:rPr dirty="0" u="sng" baseline="33333" sz="750" spc="2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Y</a:t>
            </a:r>
            <a:r>
              <a:rPr dirty="0" u="sng" baseline="33333" sz="750" spc="-8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-22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81</a:t>
            </a:r>
            <a:r>
              <a:rPr dirty="0" u="sng" baseline="33333" sz="750" spc="367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baseline="33333" sz="750" spc="-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210)</a:t>
            </a:r>
            <a:r>
              <a:rPr dirty="0" baseline="33333" sz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33333" sz="75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3048" y="2978904"/>
            <a:ext cx="3050540" cy="196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405">
              <a:lnSpc>
                <a:spcPts val="675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euren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Erwartungen?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ja,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diesen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u¨bernehmen.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609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mit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45">
                <a:solidFill>
                  <a:srgbClr val="F9F9F9"/>
                </a:solidFill>
              </a:rPr>
              <a:t>KTY81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23214" y="661484"/>
            <a:ext cx="6337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Schaltungsaufbau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60"/>
            <a:ext cx="1749555" cy="206174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38298" y="1648985"/>
            <a:ext cx="1720214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4351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 baut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inklusive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eure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Messbreuckenschaltung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Pru¨ft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noch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simulierbar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keinem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Fehler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kommt.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54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950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06884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28091" y="1153617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23" y="1465776"/>
            <a:ext cx="1846773" cy="128844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28091" y="283646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28091" y="29212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89699" y="524451"/>
            <a:ext cx="4187825" cy="2578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Problemstellung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91160" indent="-114300">
              <a:lnSpc>
                <a:spcPct val="100000"/>
              </a:lnSpc>
              <a:buChar char="•"/>
              <a:tabLst>
                <a:tab pos="3917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</a:t>
            </a:r>
            <a:endParaRPr sz="600">
              <a:latin typeface="Arial"/>
              <a:cs typeface="Arial"/>
            </a:endParaRPr>
          </a:p>
          <a:p>
            <a:pPr marL="391160" marR="868044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3917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Dadruch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”nicht-linear”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konstanten </a:t>
            </a:r>
            <a:r>
              <a:rPr dirty="0" sz="600" spc="-1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Temperaturerh¨ohrung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konstante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Spannungserh¨ohrung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Simulatives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14300" marR="177800">
              <a:lnSpc>
                <a:spcPts val="63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Ann¨aherung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R1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ebenfalls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variieren,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experimentell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ermitteln.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baseline="-16666" sz="750">
              <a:latin typeface="Arial"/>
              <a:cs typeface="Arial"/>
            </a:endParaRPr>
          </a:p>
          <a:p>
            <a:pPr lvl="1" marL="2418715" marR="99695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2419350" algn="l"/>
              </a:tabLst>
            </a:pP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7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Var</a:t>
            </a:r>
            <a:r>
              <a:rPr dirty="0" sz="600" spc="1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spc="-1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list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 spc="7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2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 spc="7" i="1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dirty="0" baseline="-11111" sz="750" spc="1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Liste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Wertebereich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500Ω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20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lvl="1" marL="2418715" marR="107314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Positioniniert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Spice-Direktive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.stepparamRv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1,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erste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Abzisse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dargestellt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endParaRPr sz="600">
              <a:latin typeface="Arial"/>
              <a:cs typeface="Arial"/>
            </a:endParaRPr>
          </a:p>
          <a:p>
            <a:pPr marL="2418715" marR="212725">
              <a:lnSpc>
                <a:spcPts val="630"/>
              </a:lnSpc>
              <a:spcBef>
                <a:spcPts val="50"/>
              </a:spcBef>
            </a:pP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rechter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eigenst¨andig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bewerten.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1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Simulationsschrittweite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klein,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Werte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2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bersichtlichkeit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erschweren!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6109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5">
                <a:solidFill>
                  <a:srgbClr val="F9F9F9"/>
                </a:solidFill>
              </a:rPr>
              <a:t>Ziel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dieser</a:t>
            </a:r>
            <a:r>
              <a:rPr dirty="0" sz="1200" spc="70">
                <a:solidFill>
                  <a:srgbClr val="F9F9F9"/>
                </a:solidFill>
              </a:rPr>
              <a:t> </a:t>
            </a:r>
            <a:r>
              <a:rPr dirty="0" sz="1200" spc="-90">
                <a:solidFill>
                  <a:srgbClr val="F9F9F9"/>
                </a:solidFill>
              </a:rPr>
              <a:t>Laboru¨bung</a:t>
            </a:r>
            <a:endParaRPr sz="12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665833"/>
            <a:ext cx="3773170" cy="217297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302260" indent="-1778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3028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Erarbeiten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Grundlagen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endParaRPr sz="1100">
              <a:latin typeface="Arial"/>
              <a:cs typeface="Arial"/>
            </a:endParaRPr>
          </a:p>
          <a:p>
            <a:pPr marL="302260" marR="79629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Eigenst¨andige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fu¨r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Studien-/Abschlussarbeiten</a:t>
            </a:r>
            <a:endParaRPr sz="1100">
              <a:latin typeface="Arial"/>
              <a:cs typeface="Arial"/>
            </a:endParaRPr>
          </a:p>
          <a:p>
            <a:pPr marL="302260" marR="61150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Verst¨andnis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theoretischer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Inhalte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empirischen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erg¨anzen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dirty="0" sz="1100" spc="-95" b="1">
                <a:solidFill>
                  <a:srgbClr val="22373A"/>
                </a:solidFill>
                <a:latin typeface="Arial"/>
                <a:cs typeface="Arial"/>
              </a:rPr>
              <a:t>n¨achste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buChar char="•"/>
              <a:tabLst>
                <a:tab pos="302895" algn="l"/>
              </a:tabLst>
            </a:pP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-15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Einstieg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Simulationswelt</a:t>
            </a:r>
            <a:endParaRPr sz="11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spcBef>
                <a:spcPts val="540"/>
              </a:spcBef>
              <a:buChar char="•"/>
              <a:tabLst>
                <a:tab pos="3028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Schrittweise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Erarbeitung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Kleinprojektes</a:t>
            </a:r>
            <a:endParaRPr sz="110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235"/>
              </a:spcBef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Temperaturmessbru¨cke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039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887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73664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Analytische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exakten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analytisch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Herleiten.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PTCs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genauer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11" y="916071"/>
            <a:ext cx="3499143" cy="212396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743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Abgleich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der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53199" y="518508"/>
            <a:ext cx="3985895" cy="1379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buChar char="•"/>
              <a:tabLst>
                <a:tab pos="3282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Temperaturmessbruecke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8Bit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digitalisiert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254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genau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-20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Schrit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5C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04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Temperaturbereich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27C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Anforderung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Schaltung.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35"/>
              </a:spcBef>
            </a:pP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27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sein.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laut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-27C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4</a:t>
            </a:r>
            <a:r>
              <a:rPr dirty="0" baseline="-11111" sz="750" spc="15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betragen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wu¨rde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282Ω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getrimmten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500Ω-Trimmer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2033812"/>
            <a:ext cx="1943831" cy="136068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Anpassung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an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AD-Wandler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8091" y="134674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1299" y="581766"/>
            <a:ext cx="3892550" cy="851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AD-Wandlers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etwa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500mV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90195" algn="l"/>
              </a:tabLst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kompletten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AD-Wandlers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100,5C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8091" y="143151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934987" y="1628228"/>
            <a:ext cx="1232535" cy="865505"/>
            <a:chOff x="934987" y="1628228"/>
            <a:chExt cx="1232535" cy="865505"/>
          </a:xfrm>
        </p:grpSpPr>
        <p:sp>
          <p:nvSpPr>
            <p:cNvPr id="9" name="object 9"/>
            <p:cNvSpPr/>
            <p:nvPr/>
          </p:nvSpPr>
          <p:spPr>
            <a:xfrm>
              <a:off x="1469014" y="1629816"/>
              <a:ext cx="697230" cy="429895"/>
            </a:xfrm>
            <a:custGeom>
              <a:avLst/>
              <a:gdLst/>
              <a:ahLst/>
              <a:cxnLst/>
              <a:rect l="l" t="t" r="r" b="b"/>
              <a:pathLst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0" y="323589"/>
                  </a:lnTo>
                </a:path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74529" y="162002"/>
                  </a:lnTo>
                </a:path>
                <a:path w="697230" h="429894">
                  <a:moveTo>
                    <a:pt x="74529" y="162002"/>
                  </a:moveTo>
                  <a:lnTo>
                    <a:pt x="74529" y="0"/>
                  </a:lnTo>
                  <a:lnTo>
                    <a:pt x="210609" y="0"/>
                  </a:lnTo>
                </a:path>
                <a:path w="697230" h="429894">
                  <a:moveTo>
                    <a:pt x="452532" y="0"/>
                  </a:moveTo>
                  <a:lnTo>
                    <a:pt x="588612" y="0"/>
                  </a:lnTo>
                  <a:lnTo>
                    <a:pt x="588612" y="214922"/>
                  </a:lnTo>
                </a:path>
                <a:path w="697230" h="429894">
                  <a:moveTo>
                    <a:pt x="588612" y="214922"/>
                  </a:moveTo>
                  <a:lnTo>
                    <a:pt x="588612" y="429844"/>
                  </a:lnTo>
                  <a:lnTo>
                    <a:pt x="642612" y="429844"/>
                  </a:lnTo>
                </a:path>
                <a:path w="697230" h="429894">
                  <a:moveTo>
                    <a:pt x="642612" y="429844"/>
                  </a:moveTo>
                  <a:lnTo>
                    <a:pt x="696613" y="42984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20657" y="1847979"/>
              <a:ext cx="360045" cy="423545"/>
            </a:xfrm>
            <a:custGeom>
              <a:avLst/>
              <a:gdLst/>
              <a:ahLst/>
              <a:cxnLst/>
              <a:rect l="l" t="t" r="r" b="b"/>
              <a:pathLst>
                <a:path w="360044" h="423544">
                  <a:moveTo>
                    <a:pt x="359856" y="211680"/>
                  </a:moveTo>
                  <a:lnTo>
                    <a:pt x="0" y="0"/>
                  </a:lnTo>
                  <a:lnTo>
                    <a:pt x="0" y="423361"/>
                  </a:lnTo>
                  <a:lnTo>
                    <a:pt x="359856" y="21168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36574" y="1951659"/>
              <a:ext cx="607060" cy="540385"/>
            </a:xfrm>
            <a:custGeom>
              <a:avLst/>
              <a:gdLst/>
              <a:ahLst/>
              <a:cxnLst/>
              <a:rect l="l" t="t" r="r" b="b"/>
              <a:pathLst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532439" y="214255"/>
                  </a:lnTo>
                </a:path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606687" y="255970"/>
                  </a:lnTo>
                </a:path>
                <a:path w="607060" h="540385">
                  <a:moveTo>
                    <a:pt x="290532" y="414"/>
                  </a:moveTo>
                  <a:lnTo>
                    <a:pt x="216002" y="0"/>
                  </a:lnTo>
                  <a:lnTo>
                    <a:pt x="108001" y="0"/>
                  </a:lnTo>
                </a:path>
                <a:path w="607060" h="540385">
                  <a:moveTo>
                    <a:pt x="108001" y="0"/>
                  </a:moveTo>
                  <a:lnTo>
                    <a:pt x="0" y="0"/>
                  </a:lnTo>
                </a:path>
                <a:path w="607060" h="540385">
                  <a:moveTo>
                    <a:pt x="290532" y="215588"/>
                  </a:moveTo>
                  <a:lnTo>
                    <a:pt x="216002" y="216002"/>
                  </a:lnTo>
                  <a:lnTo>
                    <a:pt x="162002" y="216002"/>
                  </a:lnTo>
                </a:path>
                <a:path w="607060" h="540385">
                  <a:moveTo>
                    <a:pt x="162002" y="216002"/>
                  </a:moveTo>
                  <a:lnTo>
                    <a:pt x="108001" y="216002"/>
                  </a:lnTo>
                </a:path>
                <a:path w="607060" h="540385">
                  <a:moveTo>
                    <a:pt x="605089" y="497878"/>
                  </a:moveTo>
                  <a:lnTo>
                    <a:pt x="604808" y="54000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633260" y="1884185"/>
            <a:ext cx="93345" cy="328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80" b="1" i="1">
                <a:latin typeface="Arial-BoldItalicMT"/>
                <a:cs typeface="Arial-BoldItalicMT"/>
              </a:rPr>
              <a:t>−</a:t>
            </a:r>
            <a:endParaRPr sz="600">
              <a:latin typeface="Arial-BoldItalicMT"/>
              <a:cs typeface="Arial-BoldItalic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160" b="1">
                <a:latin typeface="Arial"/>
                <a:cs typeface="Arial"/>
              </a:rPr>
              <a:t>+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20895" y="1903636"/>
            <a:ext cx="838835" cy="263525"/>
            <a:chOff x="1220895" y="1903636"/>
            <a:chExt cx="838835" cy="263525"/>
          </a:xfrm>
        </p:grpSpPr>
        <p:sp>
          <p:nvSpPr>
            <p:cNvPr id="14" name="object 14"/>
            <p:cNvSpPr/>
            <p:nvPr/>
          </p:nvSpPr>
          <p:spPr>
            <a:xfrm>
              <a:off x="1543544" y="1953820"/>
              <a:ext cx="514350" cy="212090"/>
            </a:xfrm>
            <a:custGeom>
              <a:avLst/>
              <a:gdLst/>
              <a:ahLst/>
              <a:cxnLst/>
              <a:rect l="l" t="t" r="r" b="b"/>
              <a:pathLst>
                <a:path w="514350" h="212089">
                  <a:moveTo>
                    <a:pt x="0" y="0"/>
                  </a:moveTo>
                  <a:lnTo>
                    <a:pt x="77113" y="0"/>
                  </a:lnTo>
                </a:path>
                <a:path w="514350" h="212089">
                  <a:moveTo>
                    <a:pt x="0" y="211680"/>
                  </a:moveTo>
                  <a:lnTo>
                    <a:pt x="77113" y="211680"/>
                  </a:lnTo>
                </a:path>
                <a:path w="514350" h="212089">
                  <a:moveTo>
                    <a:pt x="514083" y="105840"/>
                  </a:moveTo>
                  <a:lnTo>
                    <a:pt x="436969" y="1058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24070" y="1906811"/>
              <a:ext cx="248285" cy="92075"/>
            </a:xfrm>
            <a:custGeom>
              <a:avLst/>
              <a:gdLst/>
              <a:ahLst/>
              <a:cxnLst/>
              <a:rect l="l" t="t" r="r" b="b"/>
              <a:pathLst>
                <a:path w="248284" h="92075">
                  <a:moveTo>
                    <a:pt x="247980" y="46611"/>
                  </a:moveTo>
                  <a:lnTo>
                    <a:pt x="224282" y="91840"/>
                  </a:lnTo>
                  <a:lnTo>
                    <a:pt x="183958" y="899"/>
                  </a:lnTo>
                  <a:lnTo>
                    <a:pt x="142634" y="91390"/>
                  </a:lnTo>
                  <a:lnTo>
                    <a:pt x="102310" y="449"/>
                  </a:lnTo>
                  <a:lnTo>
                    <a:pt x="60986" y="90940"/>
                  </a:lnTo>
                  <a:lnTo>
                    <a:pt x="20661" y="0"/>
                  </a:lnTo>
                  <a:lnTo>
                    <a:pt x="0" y="4524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282052" y="199467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922893" y="1937977"/>
            <a:ext cx="27940" cy="27940"/>
            <a:chOff x="922893" y="1937977"/>
            <a:chExt cx="27940" cy="27940"/>
          </a:xfrm>
        </p:grpSpPr>
        <p:sp>
          <p:nvSpPr>
            <p:cNvPr id="18" name="object 18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978601" y="1972310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224070" y="2120894"/>
            <a:ext cx="248285" cy="91440"/>
          </a:xfrm>
          <a:custGeom>
            <a:avLst/>
            <a:gdLst/>
            <a:ahLst/>
            <a:cxnLst/>
            <a:rect l="l" t="t" r="r" b="b"/>
            <a:pathLst>
              <a:path w="248284" h="91439">
                <a:moveTo>
                  <a:pt x="247980" y="45003"/>
                </a:moveTo>
                <a:lnTo>
                  <a:pt x="224782" y="90491"/>
                </a:lnTo>
                <a:lnTo>
                  <a:pt x="183458" y="0"/>
                </a:lnTo>
                <a:lnTo>
                  <a:pt x="143134" y="90940"/>
                </a:lnTo>
                <a:lnTo>
                  <a:pt x="101810" y="449"/>
                </a:lnTo>
                <a:lnTo>
                  <a:pt x="61486" y="91390"/>
                </a:lnTo>
                <a:lnTo>
                  <a:pt x="20162" y="899"/>
                </a:lnTo>
                <a:lnTo>
                  <a:pt x="0" y="46369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1282600" y="220851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1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030894" y="2153980"/>
            <a:ext cx="27940" cy="27940"/>
            <a:chOff x="1030894" y="2153980"/>
            <a:chExt cx="27940" cy="27940"/>
          </a:xfrm>
        </p:grpSpPr>
        <p:sp>
          <p:nvSpPr>
            <p:cNvPr id="24" name="object 24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031445" y="2191393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676587" y="1584455"/>
            <a:ext cx="248285" cy="90805"/>
          </a:xfrm>
          <a:custGeom>
            <a:avLst/>
            <a:gdLst/>
            <a:ahLst/>
            <a:cxnLst/>
            <a:rect l="l" t="t" r="r" b="b"/>
            <a:pathLst>
              <a:path w="248285" h="90805">
                <a:moveTo>
                  <a:pt x="0" y="45360"/>
                </a:moveTo>
                <a:lnTo>
                  <a:pt x="23449" y="0"/>
                </a:lnTo>
                <a:lnTo>
                  <a:pt x="64276" y="90721"/>
                </a:lnTo>
                <a:lnTo>
                  <a:pt x="105103" y="0"/>
                </a:lnTo>
                <a:lnTo>
                  <a:pt x="145929" y="90721"/>
                </a:lnTo>
                <a:lnTo>
                  <a:pt x="186755" y="0"/>
                </a:lnTo>
                <a:lnTo>
                  <a:pt x="227582" y="90721"/>
                </a:lnTo>
                <a:lnTo>
                  <a:pt x="247995" y="4536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1733506" y="1517160"/>
            <a:ext cx="12763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151946" y="2045979"/>
            <a:ext cx="27940" cy="27940"/>
            <a:chOff x="2151946" y="2045979"/>
            <a:chExt cx="27940" cy="27940"/>
          </a:xfrm>
        </p:grpSpPr>
        <p:sp>
          <p:nvSpPr>
            <p:cNvPr id="30" name="object 30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011888" y="1966656"/>
            <a:ext cx="1917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30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sz="3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496421" y="2204593"/>
            <a:ext cx="92075" cy="248285"/>
          </a:xfrm>
          <a:custGeom>
            <a:avLst/>
            <a:gdLst/>
            <a:ahLst/>
            <a:cxnLst/>
            <a:rect l="l" t="t" r="r" b="b"/>
            <a:pathLst>
              <a:path w="92075" h="248285">
                <a:moveTo>
                  <a:pt x="46861" y="0"/>
                </a:moveTo>
                <a:lnTo>
                  <a:pt x="92064" y="23748"/>
                </a:lnTo>
                <a:lnTo>
                  <a:pt x="1078" y="63972"/>
                </a:lnTo>
                <a:lnTo>
                  <a:pt x="91524" y="105396"/>
                </a:lnTo>
                <a:lnTo>
                  <a:pt x="539" y="145620"/>
                </a:lnTo>
                <a:lnTo>
                  <a:pt x="90985" y="187044"/>
                </a:lnTo>
                <a:lnTo>
                  <a:pt x="0" y="227269"/>
                </a:lnTo>
                <a:lnTo>
                  <a:pt x="45223" y="24798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561851" y="2288372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5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496022" y="2491666"/>
            <a:ext cx="90805" cy="124460"/>
            <a:chOff x="1496022" y="2491666"/>
            <a:chExt cx="90805" cy="124460"/>
          </a:xfrm>
        </p:grpSpPr>
        <p:sp>
          <p:nvSpPr>
            <p:cNvPr id="36" name="object 36"/>
            <p:cNvSpPr/>
            <p:nvPr/>
          </p:nvSpPr>
          <p:spPr>
            <a:xfrm>
              <a:off x="1541383" y="2491666"/>
              <a:ext cx="0" cy="90805"/>
            </a:xfrm>
            <a:custGeom>
              <a:avLst/>
              <a:gdLst/>
              <a:ahLst/>
              <a:cxnLst/>
              <a:rect l="l" t="t" r="r" b="b"/>
              <a:pathLst>
                <a:path w="0" h="90805">
                  <a:moveTo>
                    <a:pt x="0" y="0"/>
                  </a:moveTo>
                  <a:lnTo>
                    <a:pt x="0" y="9072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96022" y="2582386"/>
              <a:ext cx="90805" cy="30480"/>
            </a:xfrm>
            <a:custGeom>
              <a:avLst/>
              <a:gdLst/>
              <a:ahLst/>
              <a:cxnLst/>
              <a:rect l="l" t="t" r="r" b="b"/>
              <a:pathLst>
                <a:path w="90805" h="30480">
                  <a:moveTo>
                    <a:pt x="0" y="0"/>
                  </a:moveTo>
                  <a:lnTo>
                    <a:pt x="90721" y="0"/>
                  </a:lnTo>
                </a:path>
                <a:path w="90805" h="30480">
                  <a:moveTo>
                    <a:pt x="15120" y="15119"/>
                  </a:moveTo>
                  <a:lnTo>
                    <a:pt x="75600" y="15119"/>
                  </a:lnTo>
                </a:path>
                <a:path w="90805" h="30480">
                  <a:moveTo>
                    <a:pt x="26460" y="30240"/>
                  </a:moveTo>
                  <a:lnTo>
                    <a:pt x="64260" y="3024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519045" y="1477865"/>
            <a:ext cx="3759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54616" y="1754276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583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2971393" y="1684634"/>
            <a:ext cx="52324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21640" algn="l"/>
              </a:tabLst>
            </a:pP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2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	=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03816" y="1622938"/>
            <a:ext cx="4324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94005" algn="l"/>
              </a:tabLst>
            </a:pP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15" i="1">
                <a:solidFill>
                  <a:srgbClr val="22373A"/>
                </a:solidFill>
                <a:latin typeface="Arial"/>
                <a:cs typeface="Arial"/>
              </a:rPr>
              <a:t>k	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498202" y="1754276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0" y="0"/>
                </a:moveTo>
                <a:lnTo>
                  <a:pt x="95796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3218751" y="1750204"/>
            <a:ext cx="4057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670" algn="l"/>
              </a:tabLst>
            </a:pP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	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55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3971163" y="168463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(7)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480945" y="1904954"/>
            <a:ext cx="1670050" cy="7486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55244">
              <a:lnSpc>
                <a:spcPts val="630"/>
              </a:lnSpc>
              <a:spcBef>
                <a:spcPts val="190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Dann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Differenzverst¨arker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symmetrisch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folgenden Formel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dimension-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25"/>
              </a:spcBef>
              <a:tabLst>
                <a:tab pos="150241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r>
              <a:rPr dirty="0" baseline="-16666" sz="750" spc="27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15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7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	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(8)</a:t>
            </a:r>
            <a:endParaRPr sz="600">
              <a:latin typeface="Arial"/>
              <a:cs typeface="Arial"/>
            </a:endParaRPr>
          </a:p>
          <a:p>
            <a:pPr algn="just" marL="50165" marR="55244">
              <a:lnSpc>
                <a:spcPts val="630"/>
              </a:lnSpc>
              <a:spcBef>
                <a:spcPts val="5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Berechnungen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verein-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fachen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symmetrischen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Differenzverst¨arker.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Anpassung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an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AD-Wandler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1299" y="518508"/>
            <a:ext cx="12839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Dimensionierung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058416" y="975927"/>
            <a:ext cx="742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2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58" y="657561"/>
            <a:ext cx="3498850" cy="36512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524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(Folie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45)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wissen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4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493mV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endParaRPr sz="600">
              <a:latin typeface="Arial"/>
              <a:cs typeface="Arial"/>
            </a:endParaRPr>
          </a:p>
          <a:p>
            <a:pPr marL="15176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52400" algn="l"/>
              </a:tabLst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algn="ctr" marR="60325">
              <a:lnSpc>
                <a:spcPct val="100000"/>
              </a:lnSpc>
              <a:spcBef>
                <a:spcPts val="225"/>
              </a:spcBef>
            </a:pP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sz="500" spc="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-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9766" y="990748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493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558" y="945494"/>
            <a:ext cx="2109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81292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-20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arkungsfakt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8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8091" y="128953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28091" y="137430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53199" y="1093716"/>
            <a:ext cx="3964304" cy="607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766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3282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1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baseline="-16666" sz="750" spc="25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22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r>
              <a:rPr dirty="0" baseline="-11111" sz="750" spc="20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480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7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91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8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Integration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Arial"/>
              <a:cs typeface="Arial"/>
            </a:endParaRPr>
          </a:p>
          <a:p>
            <a:pPr algn="just" marL="50800" marR="17780">
              <a:lnSpc>
                <a:spcPts val="630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Zur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einfacheren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(eine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alles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anstatt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zus¨atzlichen 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+/-12V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Versorgung)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verwenden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unsymmetrischen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Modus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bis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0V.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aus,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Messbereich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0-2,5V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1809188"/>
            <a:ext cx="1943976" cy="1603517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Alternative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Anzeige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am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18508"/>
            <a:ext cx="3913504" cy="51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Potentailanpassung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Multimeter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algn="just" marL="12700">
              <a:lnSpc>
                <a:spcPts val="675"/>
              </a:lnSpc>
            </a:pP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Alternativ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Digitalmultimeter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  <a:spcBef>
                <a:spcPts val="50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Digitalmultimeter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 jedoch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idealerweise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ohne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Umrechnungsfaktor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anzeigen.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haben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einen nahezu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idealen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unsymmetrischen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OPVs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r>
              <a:rPr dirty="0" sz="600" spc="1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wir, 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(wie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auch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einem realen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TS912- 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5)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Kurve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Beginn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abflacht.</a:t>
            </a:r>
            <a:r>
              <a:rPr dirty="0" sz="600" spc="1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limitieren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Messbreich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-20C.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418" y="1153132"/>
            <a:ext cx="1555094" cy="120476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462865"/>
            <a:ext cx="3963670" cy="7886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Anpassung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durchzufu¨hren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abarbeiten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 </a:t>
            </a:r>
            <a:r>
              <a:rPr dirty="0" sz="600" spc="-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anzugleichen:</a:t>
            </a:r>
            <a:endParaRPr sz="600">
              <a:latin typeface="Arial"/>
              <a:cs typeface="Arial"/>
            </a:endParaRPr>
          </a:p>
          <a:p>
            <a:pPr algn="just" marL="3149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31559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reduziert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baseline="-16666" sz="750">
              <a:latin typeface="Arial"/>
              <a:cs typeface="Arial"/>
            </a:endParaRPr>
          </a:p>
          <a:p>
            <a:pPr algn="just" marL="314960" marR="9715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315595" algn="l"/>
              </a:tabLst>
            </a:pP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nutzen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temperaturkonstante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5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weiteren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negativen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270mV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senken</a:t>
            </a:r>
            <a:endParaRPr sz="600">
              <a:latin typeface="Arial"/>
              <a:cs typeface="Arial"/>
            </a:endParaRPr>
          </a:p>
          <a:p>
            <a:pPr algn="just" marL="314960" marR="40259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315595" algn="l"/>
              </a:tabLst>
            </a:pP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 </a:t>
            </a:r>
            <a:r>
              <a:rPr dirty="0" sz="600" spc="-70" b="1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-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Potis zur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initialen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Einstellung verwendet werden,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da 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-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keine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Widerst¨ande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 beliebigen 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Werten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gibt.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Jedenfalls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nicht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um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unsere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exakt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dimensionieren.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Alternative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Anzeige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am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91299" y="518508"/>
            <a:ext cx="1359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Potis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558353" y="750769"/>
            <a:ext cx="12192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9158" y="705515"/>
            <a:ext cx="14585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7" i="1">
                <a:solidFill>
                  <a:srgbClr val="22373A"/>
                </a:solidFill>
                <a:latin typeface="Arial"/>
                <a:cs typeface="Arial"/>
              </a:rPr>
              <a:t>UAC</a:t>
            </a:r>
            <a:r>
              <a:rPr dirty="0" baseline="33333" sz="750" spc="12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33333" sz="75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baseline="33333" sz="75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baseline="33333" sz="75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33333" sz="75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51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747" y="912211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558" y="881766"/>
            <a:ext cx="52451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2700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5(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68844" y="857614"/>
            <a:ext cx="511175" cy="17081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550"/>
              </a:lnSpc>
              <a:spcBef>
                <a:spcPts val="155"/>
              </a:spcBef>
              <a:tabLst>
                <a:tab pos="146685" algn="l"/>
                <a:tab pos="497205" algn="l"/>
              </a:tabLst>
            </a:pP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23</a:t>
            </a:r>
            <a:r>
              <a:rPr dirty="0" u="sng" sz="500" spc="1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</a:t>
            </a:r>
            <a:r>
              <a:rPr dirty="0" u="sng" sz="500" spc="1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Ω 	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28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30">
                <a:solidFill>
                  <a:srgbClr val="22373A"/>
                </a:solidFill>
                <a:latin typeface="Arial"/>
                <a:cs typeface="Arial"/>
              </a:rPr>
              <a:t>Ω+5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23</a:t>
            </a:r>
            <a:r>
              <a:rPr dirty="0" sz="500" spc="4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-5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69186" y="881766"/>
            <a:ext cx="851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492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onstant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0540" y="1086036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8627" y="1031439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0</a:t>
            </a:r>
            <a:r>
              <a:rPr dirty="0" u="sng" sz="500" spc="1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u="sng" sz="500" spc="-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8627" y="1100844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8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492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4558" y="1055603"/>
            <a:ext cx="14687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132205" algn="l"/>
              </a:tabLst>
            </a:pP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   </a:t>
            </a:r>
            <a:r>
              <a:rPr dirty="0" sz="600" spc="-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8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4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54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158" y="1203825"/>
            <a:ext cx="209486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Mess</a:t>
            </a:r>
            <a:r>
              <a:rPr dirty="0" baseline="-16666" sz="750" spc="24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hochohmig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dimensioniert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208" y="1474692"/>
            <a:ext cx="2721621" cy="190664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851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Messbruecke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5">
                <a:solidFill>
                  <a:srgbClr val="F9F9F9"/>
                </a:solidFill>
              </a:rPr>
              <a:t>Die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Referenzspannungsquelle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428091" y="61028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8091" y="69505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0001"/>
            <a:ext cx="3913504" cy="4419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Bauelementes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Beim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praktischen Schaltungsaufbau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l¨asst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 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Referenzdiode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(z.B.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direkt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analog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devices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ADR4525)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Versorgungsspannung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erzeugen.</a:t>
            </a:r>
            <a:r>
              <a:rPr dirty="0" sz="6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bisher</a:t>
            </a:r>
            <a:r>
              <a:rPr dirty="0" sz="6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ideale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9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verwendet!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797" y="1199888"/>
            <a:ext cx="3110350" cy="15457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899" y="2850609"/>
            <a:ext cx="3964304" cy="1962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Vergleich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28,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LM285-2.5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Bauteilbibliothek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verfu¨gbar.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Spannungsversorgung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analog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devices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4803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Die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5" b="1">
                <a:solidFill>
                  <a:srgbClr val="F9F9F9"/>
                </a:solidFill>
                <a:latin typeface="Arial"/>
                <a:cs typeface="Arial"/>
              </a:rPr>
              <a:t>Messbruecke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Alles</a:t>
            </a:r>
            <a:r>
              <a:rPr dirty="0" sz="1200" spc="9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zusammen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91299" y="581766"/>
            <a:ext cx="14395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-0,2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Abgriff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20" b="1">
                <a:solidFill>
                  <a:srgbClr val="22373A"/>
                </a:solidFill>
                <a:latin typeface="Arial"/>
                <a:cs typeface="Arial"/>
              </a:rPr>
              <a:t>M+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M-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34"/>
            <a:ext cx="3888008" cy="208071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7295" y="1408224"/>
            <a:ext cx="80454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Appendix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79995" y="1776457"/>
              <a:ext cx="2813685" cy="5080"/>
            </a:xfrm>
            <a:custGeom>
              <a:avLst/>
              <a:gdLst/>
              <a:ahLst/>
              <a:cxnLst/>
              <a:rect l="l" t="t" r="r" b="b"/>
              <a:pathLst>
                <a:path w="2813685" h="5080">
                  <a:moveTo>
                    <a:pt x="0" y="5060"/>
                  </a:moveTo>
                  <a:lnTo>
                    <a:pt x="0" y="0"/>
                  </a:lnTo>
                  <a:lnTo>
                    <a:pt x="2813592" y="0"/>
                  </a:lnTo>
                  <a:lnTo>
                    <a:pt x="281359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623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Reale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Bauteile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modellieren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5">
                <a:solidFill>
                  <a:srgbClr val="F9F9F9"/>
                </a:solidFill>
              </a:rPr>
              <a:t>mit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einem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subcircuit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97814" y="892942"/>
            <a:ext cx="2020570" cy="36957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38100" marR="30480">
              <a:lnSpc>
                <a:spcPct val="92200"/>
              </a:lnSpc>
              <a:spcBef>
                <a:spcPts val="150"/>
              </a:spcBef>
            </a:pP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Hier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findet ihr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 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bersicht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wie man ein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reales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im 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Internet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findet,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subcircuit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einbindet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Modellfile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erzeugt.</a:t>
            </a:r>
            <a:r>
              <a:rPr dirty="0" sz="60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Dateien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sind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5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bernahmen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alten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Skript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CAE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Labor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Franz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Smagacz-Allramseder.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625997"/>
            <a:ext cx="3896360" cy="2574290"/>
            <a:chOff x="435914" y="625997"/>
            <a:chExt cx="3896360" cy="25742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1326746"/>
              <a:ext cx="1943869" cy="15883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625997"/>
              <a:ext cx="1943983" cy="257366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734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15">
                <a:solidFill>
                  <a:srgbClr val="F9F9F9"/>
                </a:solidFill>
              </a:rPr>
              <a:t>Bitte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80">
                <a:solidFill>
                  <a:srgbClr val="F9F9F9"/>
                </a:solidFill>
              </a:rPr>
              <a:t>¨offnet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alle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90">
                <a:solidFill>
                  <a:srgbClr val="F9F9F9"/>
                </a:solidFill>
              </a:rPr>
              <a:t>das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Programm</a:t>
            </a:r>
            <a:endParaRPr sz="1200"/>
          </a:p>
        </p:txBody>
      </p:sp>
      <p:sp>
        <p:nvSpPr>
          <p:cNvPr id="3" name="object 3"/>
          <p:cNvSpPr txBox="1"/>
          <p:nvPr/>
        </p:nvSpPr>
        <p:spPr>
          <a:xfrm>
            <a:off x="347294" y="426006"/>
            <a:ext cx="3472815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695">
              <a:lnSpc>
                <a:spcPct val="118000"/>
              </a:lnSpc>
              <a:spcBef>
                <a:spcPts val="10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besteht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1100" spc="-2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Elementen.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2900"/>
              </a:lnSpc>
              <a:spcBef>
                <a:spcPts val="44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unterscheided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MacO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sichtbar.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57" y="1261727"/>
            <a:ext cx="3662463" cy="76436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4273" y="2062170"/>
            <a:ext cx="10401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45" b="1">
                <a:solidFill>
                  <a:srgbClr val="22373A"/>
                </a:solidFill>
                <a:latin typeface="Arial"/>
                <a:cs typeface="Arial"/>
              </a:rPr>
              <a:t>(a)</a:t>
            </a:r>
            <a:r>
              <a:rPr dirty="0" sz="9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49" y="2251732"/>
            <a:ext cx="1439739" cy="80749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0841" y="3095289"/>
            <a:ext cx="7099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35" b="1">
                <a:solidFill>
                  <a:srgbClr val="22373A"/>
                </a:solidFill>
                <a:latin typeface="Arial"/>
                <a:cs typeface="Arial"/>
              </a:rPr>
              <a:t>(b)</a:t>
            </a:r>
            <a:r>
              <a:rPr dirty="0" sz="9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5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2540" y="2249434"/>
            <a:ext cx="1439631" cy="8097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20987" y="3095289"/>
            <a:ext cx="683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spc="30" b="1">
                <a:solidFill>
                  <a:srgbClr val="22373A"/>
                </a:solidFill>
                <a:latin typeface="Arial"/>
                <a:cs typeface="Arial"/>
              </a:rPr>
              <a:t>(c)</a:t>
            </a:r>
            <a:r>
              <a:rPr dirty="0" sz="9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2"/>
            <a:ext cx="3895816" cy="255821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5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0"/>
            <a:ext cx="1943907" cy="25805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20770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5" b="1">
                <a:solidFill>
                  <a:srgbClr val="F9F9F9"/>
                </a:solidFill>
                <a:latin typeface="Arial"/>
                <a:cs typeface="Arial"/>
              </a:rPr>
              <a:t>Digitale</a:t>
            </a:r>
            <a:r>
              <a:rPr dirty="0" sz="1200" spc="1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Schaltungssimulation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06"/>
            <a:ext cx="3895679" cy="25692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2770" y="76375"/>
            <a:ext cx="33731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9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90" b="1">
                <a:solidFill>
                  <a:srgbClr val="F9F9F9"/>
                </a:solidFill>
                <a:latin typeface="Arial"/>
                <a:cs typeface="Arial"/>
              </a:rPr>
              <a:t>aus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0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model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5914" y="625904"/>
            <a:ext cx="3895725" cy="2565400"/>
            <a:chOff x="435914" y="625904"/>
            <a:chExt cx="3895725" cy="25654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625904"/>
              <a:ext cx="1943933" cy="256505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1260528"/>
              <a:ext cx="1943838" cy="129589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70" y="76375"/>
            <a:ext cx="3020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LTspice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75" b="1">
                <a:solidFill>
                  <a:srgbClr val="F9F9F9"/>
                </a:solidFill>
                <a:latin typeface="Arial"/>
                <a:cs typeface="Arial"/>
              </a:rPr>
              <a:t>XVII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35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0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70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-104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-70" b="1">
                <a:solidFill>
                  <a:srgbClr val="F9F9F9"/>
                </a:solidFill>
                <a:latin typeface="Arial"/>
                <a:cs typeface="Arial"/>
              </a:rPr>
              <a:t>berblick</a:t>
            </a:r>
            <a:r>
              <a:rPr dirty="0" sz="1200" spc="10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Simulationsarten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7294" y="426006"/>
            <a:ext cx="3386454" cy="4216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konfiguriert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966238"/>
            <a:ext cx="3600013" cy="208637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70" y="76375"/>
            <a:ext cx="3020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LTspice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35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U</a:t>
            </a:r>
            <a:r>
              <a:rPr dirty="0" baseline="13888" sz="1800" spc="-104">
                <a:solidFill>
                  <a:srgbClr val="F9F9F9"/>
                </a:solidFill>
              </a:rPr>
              <a:t>¨</a:t>
            </a:r>
            <a:r>
              <a:rPr dirty="0" sz="1200" spc="-70">
                <a:solidFill>
                  <a:srgbClr val="F9F9F9"/>
                </a:solidFill>
              </a:rPr>
              <a:t>berblick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Simulationsarten</a:t>
            </a:r>
            <a:endParaRPr sz="1200"/>
          </a:p>
        </p:txBody>
      </p:sp>
      <p:sp>
        <p:nvSpPr>
          <p:cNvPr id="3" name="object 3"/>
          <p:cNvSpPr/>
          <p:nvPr/>
        </p:nvSpPr>
        <p:spPr>
          <a:xfrm>
            <a:off x="359994" y="639686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9994" y="921194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59994" y="1340942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59994" y="176069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59994" y="204221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59994" y="2323719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59994" y="260524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72414" y="608292"/>
            <a:ext cx="3794760" cy="22675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225"/>
              </a:spcBef>
            </a:pPr>
            <a:r>
              <a:rPr dirty="0" sz="800" spc="-25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80" b="1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800" spc="-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10" b="1">
                <a:solidFill>
                  <a:srgbClr val="22373A"/>
                </a:solidFill>
                <a:latin typeface="Arial"/>
                <a:cs typeface="Arial"/>
              </a:rPr>
              <a:t>Zeit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Einschwingvorg¨angen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AC</a:t>
            </a:r>
            <a:r>
              <a:rPr dirty="0" sz="8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0" b="1">
                <a:solidFill>
                  <a:srgbClr val="22373A"/>
                </a:solidFill>
                <a:latin typeface="Arial"/>
                <a:cs typeface="Arial"/>
              </a:rPr>
              <a:t>Analysis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25"/>
              </a:spcBef>
            </a:pP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Grenzfrequenzen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 b="1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8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Variation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800" spc="-4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Bauteilkennlinien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8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 marR="972819">
              <a:lnSpc>
                <a:spcPts val="1130"/>
              </a:lnSpc>
              <a:spcBef>
                <a:spcPts val="2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 b="1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 </a:t>
            </a:r>
            <a:r>
              <a:rPr dirty="0" sz="800" spc="-204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5" b="1">
                <a:solidFill>
                  <a:srgbClr val="22373A"/>
                </a:solidFill>
                <a:latin typeface="Arial"/>
                <a:cs typeface="Arial"/>
              </a:rPr>
              <a:t>Noise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6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Rauschverhalten,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Bauteilfehlern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EMV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5">
                <a:solidFill>
                  <a:srgbClr val="22373A"/>
                </a:solidFill>
                <a:latin typeface="Arial"/>
                <a:cs typeface="Arial"/>
              </a:rPr>
              <a:t>Einflu¨ssen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Transfer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DC-U</a:t>
            </a:r>
            <a:r>
              <a:rPr dirty="0" baseline="13888" sz="1200" spc="-2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800" spc="-15">
                <a:solidFill>
                  <a:srgbClr val="22373A"/>
                </a:solidFill>
                <a:latin typeface="Arial"/>
                <a:cs typeface="Arial"/>
              </a:rPr>
              <a:t>bertragungsfunktion</a:t>
            </a:r>
            <a:r>
              <a:rPr dirty="0" sz="8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0" b="1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8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5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dynamisches</a:t>
            </a:r>
            <a:r>
              <a:rPr dirty="0" sz="8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59994" y="288676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Andreas Schaefer - Matthias Holetzko</dc:creator>
  <dc:title>Labor CAE - Einfuehrung in die Simulation elektrischer Schaltungen mit LTspice (6 UE)</dc:title>
  <dcterms:created xsi:type="dcterms:W3CDTF">2022-03-17T21:10:23Z</dcterms:created>
  <dcterms:modified xsi:type="dcterms:W3CDTF">2022-03-17T21:10:23Z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2022-03-17T00:00:00Z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2022-03-17T00:00:00Z</vt:filetime>
  </property>
</Properties>
</file>